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263" r:id="rId3"/>
    <p:sldId id="265" r:id="rId4"/>
    <p:sldId id="289" r:id="rId5"/>
    <p:sldId id="268" r:id="rId6"/>
    <p:sldId id="269" r:id="rId7"/>
    <p:sldId id="270" r:id="rId8"/>
    <p:sldId id="288" r:id="rId9"/>
    <p:sldId id="272" r:id="rId10"/>
    <p:sldId id="273" r:id="rId11"/>
    <p:sldId id="291" r:id="rId12"/>
    <p:sldId id="292" r:id="rId13"/>
    <p:sldId id="286" r:id="rId14"/>
    <p:sldId id="274" r:id="rId15"/>
    <p:sldId id="276" r:id="rId16"/>
    <p:sldId id="285" r:id="rId17"/>
    <p:sldId id="275" r:id="rId18"/>
    <p:sldId id="293" r:id="rId19"/>
    <p:sldId id="277" r:id="rId20"/>
    <p:sldId id="278" r:id="rId21"/>
    <p:sldId id="294" r:id="rId22"/>
    <p:sldId id="279" r:id="rId23"/>
    <p:sldId id="290" r:id="rId24"/>
    <p:sldId id="281" r:id="rId25"/>
    <p:sldId id="287" r:id="rId26"/>
    <p:sldId id="282" r:id="rId27"/>
    <p:sldId id="283" r:id="rId28"/>
  </p:sldIdLst>
  <p:sldSz cx="9144000" cy="6858000" type="overhead"/>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29"/>
  </p:normalViewPr>
  <p:slideViewPr>
    <p:cSldViewPr snapToGrid="0" snapToObjects="1">
      <p:cViewPr varScale="1">
        <p:scale>
          <a:sx n="73" d="100"/>
          <a:sy n="73" d="100"/>
        </p:scale>
        <p:origin x="14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dirty="0"/>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DDD32592-5836-FB41-A59E-01D77FB23FF6}" type="datetimeFigureOut">
              <a:rPr lang="en-US" smtClean="0"/>
              <a:t>12-Apr-20</a:t>
            </a:fld>
            <a:endParaRPr lang="en-US" dirty="0"/>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en-US" dirty="0"/>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02B928DA-873B-7043-B2BE-E0EA586B7765}" type="slidenum">
              <a:rPr lang="en-US" smtClean="0"/>
              <a:t>‹#›</a:t>
            </a:fld>
            <a:endParaRPr lang="en-US" dirty="0"/>
          </a:p>
        </p:txBody>
      </p:sp>
    </p:spTree>
    <p:extLst>
      <p:ext uri="{BB962C8B-B14F-4D97-AF65-F5344CB8AC3E}">
        <p14:creationId xmlns:p14="http://schemas.microsoft.com/office/powerpoint/2010/main" val="96430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3</a:t>
            </a:fld>
            <a:endParaRPr lang="en-US" dirty="0"/>
          </a:p>
        </p:txBody>
      </p:sp>
    </p:spTree>
    <p:extLst>
      <p:ext uri="{BB962C8B-B14F-4D97-AF65-F5344CB8AC3E}">
        <p14:creationId xmlns:p14="http://schemas.microsoft.com/office/powerpoint/2010/main" val="3537605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12</a:t>
            </a:fld>
            <a:endParaRPr lang="en-US" dirty="0"/>
          </a:p>
        </p:txBody>
      </p:sp>
    </p:spTree>
    <p:extLst>
      <p:ext uri="{BB962C8B-B14F-4D97-AF65-F5344CB8AC3E}">
        <p14:creationId xmlns:p14="http://schemas.microsoft.com/office/powerpoint/2010/main" val="1040504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13</a:t>
            </a:fld>
            <a:endParaRPr lang="en-US" dirty="0"/>
          </a:p>
        </p:txBody>
      </p:sp>
    </p:spTree>
    <p:extLst>
      <p:ext uri="{BB962C8B-B14F-4D97-AF65-F5344CB8AC3E}">
        <p14:creationId xmlns:p14="http://schemas.microsoft.com/office/powerpoint/2010/main" val="3525767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14</a:t>
            </a:fld>
            <a:endParaRPr lang="en-US" dirty="0"/>
          </a:p>
        </p:txBody>
      </p:sp>
    </p:spTree>
    <p:extLst>
      <p:ext uri="{BB962C8B-B14F-4D97-AF65-F5344CB8AC3E}">
        <p14:creationId xmlns:p14="http://schemas.microsoft.com/office/powerpoint/2010/main" val="2688628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15</a:t>
            </a:fld>
            <a:endParaRPr lang="en-US" dirty="0"/>
          </a:p>
        </p:txBody>
      </p:sp>
    </p:spTree>
    <p:extLst>
      <p:ext uri="{BB962C8B-B14F-4D97-AF65-F5344CB8AC3E}">
        <p14:creationId xmlns:p14="http://schemas.microsoft.com/office/powerpoint/2010/main" val="3550904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16</a:t>
            </a:fld>
            <a:endParaRPr lang="en-US" dirty="0"/>
          </a:p>
        </p:txBody>
      </p:sp>
    </p:spTree>
    <p:extLst>
      <p:ext uri="{BB962C8B-B14F-4D97-AF65-F5344CB8AC3E}">
        <p14:creationId xmlns:p14="http://schemas.microsoft.com/office/powerpoint/2010/main" val="1240365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17</a:t>
            </a:fld>
            <a:endParaRPr lang="en-US" dirty="0"/>
          </a:p>
        </p:txBody>
      </p:sp>
    </p:spTree>
    <p:extLst>
      <p:ext uri="{BB962C8B-B14F-4D97-AF65-F5344CB8AC3E}">
        <p14:creationId xmlns:p14="http://schemas.microsoft.com/office/powerpoint/2010/main" val="123094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18</a:t>
            </a:fld>
            <a:endParaRPr lang="en-US" dirty="0"/>
          </a:p>
        </p:txBody>
      </p:sp>
    </p:spTree>
    <p:extLst>
      <p:ext uri="{BB962C8B-B14F-4D97-AF65-F5344CB8AC3E}">
        <p14:creationId xmlns:p14="http://schemas.microsoft.com/office/powerpoint/2010/main" val="892588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19</a:t>
            </a:fld>
            <a:endParaRPr lang="en-US" dirty="0"/>
          </a:p>
        </p:txBody>
      </p:sp>
    </p:spTree>
    <p:extLst>
      <p:ext uri="{BB962C8B-B14F-4D97-AF65-F5344CB8AC3E}">
        <p14:creationId xmlns:p14="http://schemas.microsoft.com/office/powerpoint/2010/main" val="363172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20</a:t>
            </a:fld>
            <a:endParaRPr lang="en-US" dirty="0"/>
          </a:p>
        </p:txBody>
      </p:sp>
    </p:spTree>
    <p:extLst>
      <p:ext uri="{BB962C8B-B14F-4D97-AF65-F5344CB8AC3E}">
        <p14:creationId xmlns:p14="http://schemas.microsoft.com/office/powerpoint/2010/main" val="3620844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21</a:t>
            </a:fld>
            <a:endParaRPr lang="en-US" dirty="0"/>
          </a:p>
        </p:txBody>
      </p:sp>
    </p:spTree>
    <p:extLst>
      <p:ext uri="{BB962C8B-B14F-4D97-AF65-F5344CB8AC3E}">
        <p14:creationId xmlns:p14="http://schemas.microsoft.com/office/powerpoint/2010/main" val="75117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4</a:t>
            </a:fld>
            <a:endParaRPr lang="en-US" dirty="0"/>
          </a:p>
        </p:txBody>
      </p:sp>
    </p:spTree>
    <p:extLst>
      <p:ext uri="{BB962C8B-B14F-4D97-AF65-F5344CB8AC3E}">
        <p14:creationId xmlns:p14="http://schemas.microsoft.com/office/powerpoint/2010/main" val="870806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22</a:t>
            </a:fld>
            <a:endParaRPr lang="en-US" dirty="0"/>
          </a:p>
        </p:txBody>
      </p:sp>
    </p:spTree>
    <p:extLst>
      <p:ext uri="{BB962C8B-B14F-4D97-AF65-F5344CB8AC3E}">
        <p14:creationId xmlns:p14="http://schemas.microsoft.com/office/powerpoint/2010/main" val="2599207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23</a:t>
            </a:fld>
            <a:endParaRPr lang="en-US" dirty="0"/>
          </a:p>
        </p:txBody>
      </p:sp>
    </p:spTree>
    <p:extLst>
      <p:ext uri="{BB962C8B-B14F-4D97-AF65-F5344CB8AC3E}">
        <p14:creationId xmlns:p14="http://schemas.microsoft.com/office/powerpoint/2010/main" val="129557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24</a:t>
            </a:fld>
            <a:endParaRPr lang="en-US" dirty="0"/>
          </a:p>
        </p:txBody>
      </p:sp>
    </p:spTree>
    <p:extLst>
      <p:ext uri="{BB962C8B-B14F-4D97-AF65-F5344CB8AC3E}">
        <p14:creationId xmlns:p14="http://schemas.microsoft.com/office/powerpoint/2010/main" val="1369889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25</a:t>
            </a:fld>
            <a:endParaRPr lang="en-US" dirty="0"/>
          </a:p>
        </p:txBody>
      </p:sp>
    </p:spTree>
    <p:extLst>
      <p:ext uri="{BB962C8B-B14F-4D97-AF65-F5344CB8AC3E}">
        <p14:creationId xmlns:p14="http://schemas.microsoft.com/office/powerpoint/2010/main" val="2751318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26</a:t>
            </a:fld>
            <a:endParaRPr lang="en-US" dirty="0"/>
          </a:p>
        </p:txBody>
      </p:sp>
    </p:spTree>
    <p:extLst>
      <p:ext uri="{BB962C8B-B14F-4D97-AF65-F5344CB8AC3E}">
        <p14:creationId xmlns:p14="http://schemas.microsoft.com/office/powerpoint/2010/main" val="1485321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27</a:t>
            </a:fld>
            <a:endParaRPr lang="en-US" dirty="0"/>
          </a:p>
        </p:txBody>
      </p:sp>
    </p:spTree>
    <p:extLst>
      <p:ext uri="{BB962C8B-B14F-4D97-AF65-F5344CB8AC3E}">
        <p14:creationId xmlns:p14="http://schemas.microsoft.com/office/powerpoint/2010/main" val="3916410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5</a:t>
            </a:fld>
            <a:endParaRPr lang="en-US" dirty="0"/>
          </a:p>
        </p:txBody>
      </p:sp>
    </p:spTree>
    <p:extLst>
      <p:ext uri="{BB962C8B-B14F-4D97-AF65-F5344CB8AC3E}">
        <p14:creationId xmlns:p14="http://schemas.microsoft.com/office/powerpoint/2010/main" val="370815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6</a:t>
            </a:fld>
            <a:endParaRPr lang="en-US" dirty="0"/>
          </a:p>
        </p:txBody>
      </p:sp>
    </p:spTree>
    <p:extLst>
      <p:ext uri="{BB962C8B-B14F-4D97-AF65-F5344CB8AC3E}">
        <p14:creationId xmlns:p14="http://schemas.microsoft.com/office/powerpoint/2010/main" val="3487767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7</a:t>
            </a:fld>
            <a:endParaRPr lang="en-US" dirty="0"/>
          </a:p>
        </p:txBody>
      </p:sp>
    </p:spTree>
    <p:extLst>
      <p:ext uri="{BB962C8B-B14F-4D97-AF65-F5344CB8AC3E}">
        <p14:creationId xmlns:p14="http://schemas.microsoft.com/office/powerpoint/2010/main" val="294081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8</a:t>
            </a:fld>
            <a:endParaRPr lang="en-US" dirty="0"/>
          </a:p>
        </p:txBody>
      </p:sp>
    </p:spTree>
    <p:extLst>
      <p:ext uri="{BB962C8B-B14F-4D97-AF65-F5344CB8AC3E}">
        <p14:creationId xmlns:p14="http://schemas.microsoft.com/office/powerpoint/2010/main" val="374966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9</a:t>
            </a:fld>
            <a:endParaRPr lang="en-US" dirty="0"/>
          </a:p>
        </p:txBody>
      </p:sp>
    </p:spTree>
    <p:extLst>
      <p:ext uri="{BB962C8B-B14F-4D97-AF65-F5344CB8AC3E}">
        <p14:creationId xmlns:p14="http://schemas.microsoft.com/office/powerpoint/2010/main" val="297304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10</a:t>
            </a:fld>
            <a:endParaRPr lang="en-US" dirty="0"/>
          </a:p>
        </p:txBody>
      </p:sp>
    </p:spTree>
    <p:extLst>
      <p:ext uri="{BB962C8B-B14F-4D97-AF65-F5344CB8AC3E}">
        <p14:creationId xmlns:p14="http://schemas.microsoft.com/office/powerpoint/2010/main" val="302888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928DA-873B-7043-B2BE-E0EA586B7765}" type="slidenum">
              <a:rPr lang="en-US" smtClean="0"/>
              <a:t>11</a:t>
            </a:fld>
            <a:endParaRPr lang="en-US" dirty="0"/>
          </a:p>
        </p:txBody>
      </p:sp>
    </p:spTree>
    <p:extLst>
      <p:ext uri="{BB962C8B-B14F-4D97-AF65-F5344CB8AC3E}">
        <p14:creationId xmlns:p14="http://schemas.microsoft.com/office/powerpoint/2010/main" val="2287421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ED839D1-C119-894E-B099-E524352ACE99}" type="datetimeFigureOut">
              <a:rPr lang="en-US" smtClean="0"/>
              <a:t>12-Apr-20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5D6B1-86B4-C94A-8E0A-1FC6F4EC37E5}" type="slidenum">
              <a:rPr lang="en-US" smtClean="0"/>
              <a:t>‹#›</a:t>
            </a:fld>
            <a:endParaRPr lang="en-US" dirty="0"/>
          </a:p>
        </p:txBody>
      </p:sp>
      <p:pic>
        <p:nvPicPr>
          <p:cNvPr id="11" name="Picture 10" descr="A picture containing room, rug&#10;&#10;Description automatically generated">
            <a:extLst>
              <a:ext uri="{FF2B5EF4-FFF2-40B4-BE49-F238E27FC236}">
                <a16:creationId xmlns:a16="http://schemas.microsoft.com/office/drawing/2014/main" id="{3996D125-480C-F64B-AC2B-E9C2EC12A8FB}"/>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8067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ED839D1-C119-894E-B099-E524352ACE99}" type="datetimeFigureOut">
              <a:rPr lang="en-US" smtClean="0"/>
              <a:t>12-Apr-20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5D6B1-86B4-C94A-8E0A-1FC6F4EC37E5}" type="slidenum">
              <a:rPr lang="en-US" smtClean="0"/>
              <a:t>‹#›</a:t>
            </a:fld>
            <a:endParaRPr lang="en-US" dirty="0"/>
          </a:p>
        </p:txBody>
      </p:sp>
    </p:spTree>
    <p:extLst>
      <p:ext uri="{BB962C8B-B14F-4D97-AF65-F5344CB8AC3E}">
        <p14:creationId xmlns:p14="http://schemas.microsoft.com/office/powerpoint/2010/main" val="156822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ED839D1-C119-894E-B099-E524352ACE99}" type="datetimeFigureOut">
              <a:rPr lang="en-US" smtClean="0"/>
              <a:t>12-Apr-20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5D6B1-86B4-C94A-8E0A-1FC6F4EC37E5}" type="slidenum">
              <a:rPr lang="en-US" smtClean="0"/>
              <a:t>‹#›</a:t>
            </a:fld>
            <a:endParaRPr lang="en-US" dirty="0"/>
          </a:p>
        </p:txBody>
      </p:sp>
    </p:spTree>
    <p:extLst>
      <p:ext uri="{BB962C8B-B14F-4D97-AF65-F5344CB8AC3E}">
        <p14:creationId xmlns:p14="http://schemas.microsoft.com/office/powerpoint/2010/main" val="396335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ED839D1-C119-894E-B099-E524352ACE99}" type="datetimeFigureOut">
              <a:rPr lang="en-US" smtClean="0"/>
              <a:t>12-Apr-20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5D6B1-86B4-C94A-8E0A-1FC6F4EC37E5}" type="slidenum">
              <a:rPr lang="en-US" smtClean="0"/>
              <a:t>‹#›</a:t>
            </a:fld>
            <a:endParaRPr lang="en-US" dirty="0"/>
          </a:p>
        </p:txBody>
      </p:sp>
    </p:spTree>
    <p:extLst>
      <p:ext uri="{BB962C8B-B14F-4D97-AF65-F5344CB8AC3E}">
        <p14:creationId xmlns:p14="http://schemas.microsoft.com/office/powerpoint/2010/main" val="185487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ED839D1-C119-894E-B099-E524352ACE99}" type="datetimeFigureOut">
              <a:rPr lang="en-US" smtClean="0"/>
              <a:t>12-Apr-20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15D6B1-86B4-C94A-8E0A-1FC6F4EC37E5}" type="slidenum">
              <a:rPr lang="en-US" smtClean="0"/>
              <a:t>‹#›</a:t>
            </a:fld>
            <a:endParaRPr lang="en-US" dirty="0"/>
          </a:p>
        </p:txBody>
      </p:sp>
    </p:spTree>
    <p:extLst>
      <p:ext uri="{BB962C8B-B14F-4D97-AF65-F5344CB8AC3E}">
        <p14:creationId xmlns:p14="http://schemas.microsoft.com/office/powerpoint/2010/main" val="107507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ED839D1-C119-894E-B099-E524352ACE99}" type="datetimeFigureOut">
              <a:rPr lang="en-US" smtClean="0"/>
              <a:t>12-Apr-20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15D6B1-86B4-C94A-8E0A-1FC6F4EC37E5}" type="slidenum">
              <a:rPr lang="en-US" smtClean="0"/>
              <a:t>‹#›</a:t>
            </a:fld>
            <a:endParaRPr lang="en-US" dirty="0"/>
          </a:p>
        </p:txBody>
      </p:sp>
    </p:spTree>
    <p:extLst>
      <p:ext uri="{BB962C8B-B14F-4D97-AF65-F5344CB8AC3E}">
        <p14:creationId xmlns:p14="http://schemas.microsoft.com/office/powerpoint/2010/main" val="337937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ED839D1-C119-894E-B099-E524352ACE99}" type="datetimeFigureOut">
              <a:rPr lang="en-US" smtClean="0"/>
              <a:t>12-Apr-20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15D6B1-86B4-C94A-8E0A-1FC6F4EC37E5}" type="slidenum">
              <a:rPr lang="en-US" smtClean="0"/>
              <a:t>‹#›</a:t>
            </a:fld>
            <a:endParaRPr lang="en-US" dirty="0"/>
          </a:p>
        </p:txBody>
      </p:sp>
    </p:spTree>
    <p:extLst>
      <p:ext uri="{BB962C8B-B14F-4D97-AF65-F5344CB8AC3E}">
        <p14:creationId xmlns:p14="http://schemas.microsoft.com/office/powerpoint/2010/main" val="253446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ED839D1-C119-894E-B099-E524352ACE99}" type="datetimeFigureOut">
              <a:rPr lang="en-US" smtClean="0"/>
              <a:t>12-Apr-20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15D6B1-86B4-C94A-8E0A-1FC6F4EC37E5}" type="slidenum">
              <a:rPr lang="en-US" smtClean="0"/>
              <a:t>‹#›</a:t>
            </a:fld>
            <a:endParaRPr lang="en-US" dirty="0"/>
          </a:p>
        </p:txBody>
      </p:sp>
    </p:spTree>
    <p:extLst>
      <p:ext uri="{BB962C8B-B14F-4D97-AF65-F5344CB8AC3E}">
        <p14:creationId xmlns:p14="http://schemas.microsoft.com/office/powerpoint/2010/main" val="54279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839D1-C119-894E-B099-E524352ACE99}" type="datetimeFigureOut">
              <a:rPr lang="en-US" smtClean="0"/>
              <a:t>12-Apr-20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15D6B1-86B4-C94A-8E0A-1FC6F4EC37E5}" type="slidenum">
              <a:rPr lang="en-US" smtClean="0"/>
              <a:t>‹#›</a:t>
            </a:fld>
            <a:endParaRPr lang="en-US" dirty="0"/>
          </a:p>
        </p:txBody>
      </p:sp>
    </p:spTree>
    <p:extLst>
      <p:ext uri="{BB962C8B-B14F-4D97-AF65-F5344CB8AC3E}">
        <p14:creationId xmlns:p14="http://schemas.microsoft.com/office/powerpoint/2010/main" val="37323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ED839D1-C119-894E-B099-E524352ACE99}" type="datetimeFigureOut">
              <a:rPr lang="en-US" smtClean="0"/>
              <a:t>12-Apr-20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15D6B1-86B4-C94A-8E0A-1FC6F4EC37E5}" type="slidenum">
              <a:rPr lang="en-US" smtClean="0"/>
              <a:t>‹#›</a:t>
            </a:fld>
            <a:endParaRPr lang="en-US" dirty="0"/>
          </a:p>
        </p:txBody>
      </p:sp>
    </p:spTree>
    <p:extLst>
      <p:ext uri="{BB962C8B-B14F-4D97-AF65-F5344CB8AC3E}">
        <p14:creationId xmlns:p14="http://schemas.microsoft.com/office/powerpoint/2010/main" val="46459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ED839D1-C119-894E-B099-E524352ACE99}" type="datetimeFigureOut">
              <a:rPr lang="en-US" smtClean="0"/>
              <a:t>12-Apr-20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15D6B1-86B4-C94A-8E0A-1FC6F4EC37E5}" type="slidenum">
              <a:rPr lang="en-US" smtClean="0"/>
              <a:t>‹#›</a:t>
            </a:fld>
            <a:endParaRPr lang="en-US" dirty="0"/>
          </a:p>
        </p:txBody>
      </p:sp>
    </p:spTree>
    <p:extLst>
      <p:ext uri="{BB962C8B-B14F-4D97-AF65-F5344CB8AC3E}">
        <p14:creationId xmlns:p14="http://schemas.microsoft.com/office/powerpoint/2010/main" val="217029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839D1-C119-894E-B099-E524352ACE99}" type="datetimeFigureOut">
              <a:rPr lang="en-US" smtClean="0"/>
              <a:t>12-Apr-20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5D6B1-86B4-C94A-8E0A-1FC6F4EC37E5}" type="slidenum">
              <a:rPr lang="en-US" smtClean="0"/>
              <a:t>‹#›</a:t>
            </a:fld>
            <a:endParaRPr lang="en-US" dirty="0"/>
          </a:p>
        </p:txBody>
      </p:sp>
    </p:spTree>
    <p:extLst>
      <p:ext uri="{BB962C8B-B14F-4D97-AF65-F5344CB8AC3E}">
        <p14:creationId xmlns:p14="http://schemas.microsoft.com/office/powerpoint/2010/main" val="2449248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710A89-E7F1-4945-94B3-F0368AFCAE79}"/>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p:txBody>
          <a:bodyPr/>
          <a:lstStyle/>
          <a:p>
            <a:endParaRPr lang="en-US" dirty="0"/>
          </a:p>
        </p:txBody>
      </p:sp>
      <p:pic>
        <p:nvPicPr>
          <p:cNvPr id="11" name="Picture 10" descr="A screenshot of a cell phone&#10;&#10;Description automatically generated">
            <a:extLst>
              <a:ext uri="{FF2B5EF4-FFF2-40B4-BE49-F238E27FC236}">
                <a16:creationId xmlns:a16="http://schemas.microsoft.com/office/drawing/2014/main" id="{6EC059F6-D5D3-D447-8A27-8BD32FA9F365}"/>
              </a:ext>
            </a:extLst>
          </p:cNvPr>
          <p:cNvPicPr>
            <a:picLocks noChangeAspect="1"/>
          </p:cNvPicPr>
          <p:nvPr/>
        </p:nvPicPr>
        <p:blipFill>
          <a:blip r:embed="rId2"/>
          <a:stretch>
            <a:fillRect/>
          </a:stretch>
        </p:blipFill>
        <p:spPr>
          <a:xfrm>
            <a:off x="-1" y="1496585"/>
            <a:ext cx="9144001" cy="3479181"/>
          </a:xfrm>
          <a:prstGeom prst="rect">
            <a:avLst/>
          </a:prstGeom>
        </p:spPr>
      </p:pic>
    </p:spTree>
    <p:extLst>
      <p:ext uri="{BB962C8B-B14F-4D97-AF65-F5344CB8AC3E}">
        <p14:creationId xmlns:p14="http://schemas.microsoft.com/office/powerpoint/2010/main" val="316153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52704-7846-4DC7-942F-39DAA2A96D9E}"/>
              </a:ext>
            </a:extLst>
          </p:cNvPr>
          <p:cNvSpPr/>
          <p:nvPr/>
        </p:nvSpPr>
        <p:spPr>
          <a:xfrm>
            <a:off x="273269" y="1509424"/>
            <a:ext cx="8597461" cy="584775"/>
          </a:xfrm>
          <a:prstGeom prst="rect">
            <a:avLst/>
          </a:prstGeom>
        </p:spPr>
        <p:txBody>
          <a:bodyPr wrap="square">
            <a:spAutoFit/>
          </a:bodyPr>
          <a:lstStyle/>
          <a:p>
            <a:pPr algn="ctr"/>
            <a:r>
              <a:rPr lang="en-US" sz="3200" i="1" dirty="0"/>
              <a:t>1. History – </a:t>
            </a:r>
            <a:endParaRPr lang="en-US" sz="3200" dirty="0"/>
          </a:p>
        </p:txBody>
      </p:sp>
      <p:sp>
        <p:nvSpPr>
          <p:cNvPr id="4" name="TextBox 3">
            <a:extLst>
              <a:ext uri="{FF2B5EF4-FFF2-40B4-BE49-F238E27FC236}">
                <a16:creationId xmlns:a16="http://schemas.microsoft.com/office/drawing/2014/main" id="{4BA89BAD-8E68-42FA-96E2-C266E9838F88}"/>
              </a:ext>
            </a:extLst>
          </p:cNvPr>
          <p:cNvSpPr txBox="1"/>
          <p:nvPr/>
        </p:nvSpPr>
        <p:spPr>
          <a:xfrm>
            <a:off x="1408389" y="2921876"/>
            <a:ext cx="6421818" cy="2308324"/>
          </a:xfrm>
          <a:prstGeom prst="rect">
            <a:avLst/>
          </a:prstGeom>
          <a:noFill/>
        </p:spPr>
        <p:txBody>
          <a:bodyPr wrap="square" rtlCol="0">
            <a:spAutoFit/>
          </a:bodyPr>
          <a:lstStyle/>
          <a:p>
            <a:pPr algn="ctr"/>
            <a:r>
              <a:rPr lang="en-AU" sz="7200" dirty="0">
                <a:latin typeface="Algerian" panose="04020705040A02060702" pitchFamily="82" charset="0"/>
              </a:rPr>
              <a:t>DID IT REALLY HAPPEN?</a:t>
            </a:r>
            <a:endParaRPr lang="en-US" sz="7200" dirty="0">
              <a:latin typeface="Algerian" panose="04020705040A02060702" pitchFamily="82" charset="0"/>
            </a:endParaRPr>
          </a:p>
        </p:txBody>
      </p:sp>
    </p:spTree>
    <p:extLst>
      <p:ext uri="{BB962C8B-B14F-4D97-AF65-F5344CB8AC3E}">
        <p14:creationId xmlns:p14="http://schemas.microsoft.com/office/powerpoint/2010/main" val="140067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52704-7846-4DC7-942F-39DAA2A96D9E}"/>
              </a:ext>
            </a:extLst>
          </p:cNvPr>
          <p:cNvSpPr/>
          <p:nvPr/>
        </p:nvSpPr>
        <p:spPr>
          <a:xfrm>
            <a:off x="273269" y="1509424"/>
            <a:ext cx="8597461" cy="584775"/>
          </a:xfrm>
          <a:prstGeom prst="rect">
            <a:avLst/>
          </a:prstGeom>
        </p:spPr>
        <p:txBody>
          <a:bodyPr wrap="square">
            <a:spAutoFit/>
          </a:bodyPr>
          <a:lstStyle/>
          <a:p>
            <a:pPr algn="ctr"/>
            <a:r>
              <a:rPr lang="en-US" sz="3200" i="1" dirty="0"/>
              <a:t>1. History – Did it Happen?</a:t>
            </a:r>
            <a:endParaRPr lang="en-US" sz="3200" dirty="0"/>
          </a:p>
        </p:txBody>
      </p:sp>
      <p:sp>
        <p:nvSpPr>
          <p:cNvPr id="2" name="Rectangle 1">
            <a:extLst>
              <a:ext uri="{FF2B5EF4-FFF2-40B4-BE49-F238E27FC236}">
                <a16:creationId xmlns:a16="http://schemas.microsoft.com/office/drawing/2014/main" id="{0951114A-7AA3-429C-B5A0-F3F1F48EC54E}"/>
              </a:ext>
            </a:extLst>
          </p:cNvPr>
          <p:cNvSpPr/>
          <p:nvPr/>
        </p:nvSpPr>
        <p:spPr>
          <a:xfrm>
            <a:off x="126124" y="2087035"/>
            <a:ext cx="8891752" cy="3931589"/>
          </a:xfrm>
          <a:prstGeom prst="rect">
            <a:avLst/>
          </a:prstGeom>
        </p:spPr>
        <p:txBody>
          <a:bodyPr wrap="square">
            <a:spAutoFit/>
          </a:bodyPr>
          <a:lstStyle/>
          <a:p>
            <a:pPr>
              <a:lnSpc>
                <a:spcPct val="115000"/>
              </a:lnSpc>
              <a:spcAft>
                <a:spcPts val="1000"/>
              </a:spcAft>
            </a:pPr>
            <a:r>
              <a:rPr lang="en-US" sz="2800" b="1" dirty="0">
                <a:latin typeface="Calibri" panose="020F0502020204030204" pitchFamily="34" charset="0"/>
                <a:ea typeface="Calibri" panose="020F0502020204030204" pitchFamily="34" charset="0"/>
                <a:cs typeface="Times New Roman" panose="02020603050405020304" pitchFamily="18" charset="0"/>
              </a:rPr>
              <a:t>What day?</a:t>
            </a:r>
          </a:p>
          <a:p>
            <a:pPr marL="342900" indent="-342900">
              <a:lnSpc>
                <a:spcPct val="115000"/>
              </a:lnSpc>
              <a:spcAft>
                <a:spcPts val="100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Times New Roman" panose="02020603050405020304" pitchFamily="18" charset="0"/>
              </a:rPr>
              <a:t>Most Christians celebrate Jesus’ resurrection during the Easter period.</a:t>
            </a:r>
          </a:p>
          <a:p>
            <a:pPr marL="342900" indent="-342900">
              <a:lnSpc>
                <a:spcPct val="115000"/>
              </a:lnSpc>
              <a:spcAft>
                <a:spcPts val="1000"/>
              </a:spcAft>
              <a:buFont typeface="Arial" panose="020B0604020202020204" pitchFamily="34" charset="0"/>
              <a:buChar char="•"/>
            </a:pPr>
            <a:r>
              <a:rPr lang="en-AU" sz="2200" dirty="0">
                <a:latin typeface="Calibri" panose="020F0502020204030204" pitchFamily="34" charset="0"/>
                <a:ea typeface="Calibri" panose="020F0502020204030204" pitchFamily="34" charset="0"/>
                <a:cs typeface="Times New Roman" panose="02020603050405020304" pitchFamily="18" charset="0"/>
              </a:rPr>
              <a:t>According to the Bible, Jesus‘ death and resurrection occurred at the time of the Jewish Passover</a:t>
            </a:r>
          </a:p>
          <a:p>
            <a:pPr marL="800100" lvl="1" indent="-342900">
              <a:lnSpc>
                <a:spcPct val="115000"/>
              </a:lnSpc>
              <a:spcAft>
                <a:spcPts val="1000"/>
              </a:spcAft>
              <a:buFont typeface="Arial" panose="020B0604020202020204" pitchFamily="34" charset="0"/>
              <a:buChar char="•"/>
            </a:pPr>
            <a:r>
              <a:rPr lang="en-AU" sz="2200" dirty="0">
                <a:latin typeface="Calibri" panose="020F0502020204030204" pitchFamily="34" charset="0"/>
                <a:ea typeface="Calibri" panose="020F0502020204030204" pitchFamily="34" charset="0"/>
                <a:cs typeface="Times New Roman" panose="02020603050405020304" pitchFamily="18" charset="0"/>
              </a:rPr>
              <a:t>celebrated on the first Full Moon following the </a:t>
            </a:r>
            <a:r>
              <a:rPr lang="en-AU" sz="2200" i="1" dirty="0">
                <a:latin typeface="Calibri" panose="020F0502020204030204" pitchFamily="34" charset="0"/>
                <a:ea typeface="Calibri" panose="020F0502020204030204" pitchFamily="34" charset="0"/>
                <a:cs typeface="Times New Roman" panose="02020603050405020304" pitchFamily="18" charset="0"/>
              </a:rPr>
              <a:t>vernal equinox</a:t>
            </a:r>
            <a:r>
              <a:rPr lang="en-AU" sz="22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15000"/>
              </a:lnSpc>
              <a:spcAft>
                <a:spcPts val="1000"/>
              </a:spcAft>
              <a:buFont typeface="Arial" panose="020B0604020202020204" pitchFamily="34" charset="0"/>
              <a:buChar char="•"/>
            </a:pPr>
            <a:r>
              <a:rPr lang="en-AU" sz="2200" dirty="0">
                <a:latin typeface="Calibri" panose="020F0502020204030204" pitchFamily="34" charset="0"/>
                <a:ea typeface="Calibri" panose="020F0502020204030204" pitchFamily="34" charset="0"/>
                <a:cs typeface="Times New Roman" panose="02020603050405020304" pitchFamily="18" charset="0"/>
              </a:rPr>
              <a:t>In 325, the Council of Nicaea established that Easter would be held on the first Sunday after the first Full Moon occurring after the </a:t>
            </a:r>
            <a:r>
              <a:rPr lang="en-AU" sz="2200" i="1" dirty="0">
                <a:latin typeface="Calibri" panose="020F0502020204030204" pitchFamily="34" charset="0"/>
                <a:ea typeface="Calibri" panose="020F0502020204030204" pitchFamily="34" charset="0"/>
                <a:cs typeface="Times New Roman" panose="02020603050405020304" pitchFamily="18" charset="0"/>
              </a:rPr>
              <a:t>vernal equinox</a:t>
            </a:r>
            <a:r>
              <a:rPr lang="en-AU" sz="2200"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790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all&#10;&#10;Description automatically generated">
            <a:extLst>
              <a:ext uri="{FF2B5EF4-FFF2-40B4-BE49-F238E27FC236}">
                <a16:creationId xmlns:a16="http://schemas.microsoft.com/office/drawing/2014/main" id="{AAF27BFE-C3AB-485B-8180-2279C651DC7D}"/>
              </a:ext>
            </a:extLst>
          </p:cNvPr>
          <p:cNvPicPr>
            <a:picLocks noChangeAspect="1"/>
          </p:cNvPicPr>
          <p:nvPr/>
        </p:nvPicPr>
        <p:blipFill>
          <a:blip r:embed="rId3"/>
          <a:stretch>
            <a:fillRect/>
          </a:stretch>
        </p:blipFill>
        <p:spPr>
          <a:xfrm>
            <a:off x="0" y="-1"/>
            <a:ext cx="9144000" cy="6432331"/>
          </a:xfrm>
          <a:prstGeom prst="rect">
            <a:avLst/>
          </a:prstGeom>
        </p:spPr>
      </p:pic>
    </p:spTree>
    <p:extLst>
      <p:ext uri="{BB962C8B-B14F-4D97-AF65-F5344CB8AC3E}">
        <p14:creationId xmlns:p14="http://schemas.microsoft.com/office/powerpoint/2010/main" val="153410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52704-7846-4DC7-942F-39DAA2A96D9E}"/>
              </a:ext>
            </a:extLst>
          </p:cNvPr>
          <p:cNvSpPr/>
          <p:nvPr/>
        </p:nvSpPr>
        <p:spPr>
          <a:xfrm>
            <a:off x="273269" y="1509424"/>
            <a:ext cx="8597461" cy="584775"/>
          </a:xfrm>
          <a:prstGeom prst="rect">
            <a:avLst/>
          </a:prstGeom>
        </p:spPr>
        <p:txBody>
          <a:bodyPr wrap="square">
            <a:spAutoFit/>
          </a:bodyPr>
          <a:lstStyle/>
          <a:p>
            <a:pPr algn="ctr"/>
            <a:r>
              <a:rPr lang="en-US" sz="3200" i="1" dirty="0"/>
              <a:t>1. History – Did it Happen?</a:t>
            </a:r>
            <a:endParaRPr lang="en-US" sz="3200" dirty="0"/>
          </a:p>
        </p:txBody>
      </p:sp>
      <p:sp>
        <p:nvSpPr>
          <p:cNvPr id="2" name="Rectangle 1">
            <a:extLst>
              <a:ext uri="{FF2B5EF4-FFF2-40B4-BE49-F238E27FC236}">
                <a16:creationId xmlns:a16="http://schemas.microsoft.com/office/drawing/2014/main" id="{0951114A-7AA3-429C-B5A0-F3F1F48EC54E}"/>
              </a:ext>
            </a:extLst>
          </p:cNvPr>
          <p:cNvSpPr/>
          <p:nvPr/>
        </p:nvSpPr>
        <p:spPr>
          <a:xfrm>
            <a:off x="126124" y="2087035"/>
            <a:ext cx="8891752" cy="3546868"/>
          </a:xfrm>
          <a:prstGeom prst="rect">
            <a:avLst/>
          </a:prstGeom>
        </p:spPr>
        <p:txBody>
          <a:bodyPr wrap="square">
            <a:spAutoFit/>
          </a:bodyPr>
          <a:lstStyle/>
          <a:p>
            <a:pPr>
              <a:lnSpc>
                <a:spcPct val="115000"/>
              </a:lnSpc>
              <a:spcAft>
                <a:spcPts val="1000"/>
              </a:spcAft>
            </a:pPr>
            <a:r>
              <a:rPr lang="en-US" sz="2800" b="1" dirty="0">
                <a:latin typeface="Calibri" panose="020F0502020204030204" pitchFamily="34" charset="0"/>
                <a:ea typeface="Calibri" panose="020F0502020204030204" pitchFamily="34" charset="0"/>
                <a:cs typeface="Times New Roman" panose="02020603050405020304" pitchFamily="18" charset="0"/>
              </a:rPr>
              <a:t>The real question – did Jesus actually rise from the dead?</a:t>
            </a:r>
          </a:p>
          <a:p>
            <a:pPr>
              <a:lnSpc>
                <a:spcPct val="115000"/>
              </a:lnSpc>
              <a:spcAft>
                <a:spcPts val="1000"/>
              </a:spcAft>
            </a:pPr>
            <a:r>
              <a:rPr lang="en-US" sz="2200" dirty="0">
                <a:latin typeface="Calibri" panose="020F0502020204030204" pitchFamily="34" charset="0"/>
                <a:ea typeface="Calibri" panose="020F0502020204030204" pitchFamily="34" charset="0"/>
                <a:cs typeface="Times New Roman" panose="02020603050405020304" pitchFamily="18" charset="0"/>
              </a:rPr>
              <a:t>Skeptical theories generally fall into four groups:</a:t>
            </a:r>
          </a:p>
          <a:p>
            <a:pPr marL="342900" marR="0" lvl="0" indent="-342900">
              <a:lnSpc>
                <a:spcPct val="115000"/>
              </a:lnSpc>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Times New Roman" panose="02020603050405020304" pitchFamily="18" charset="0"/>
              </a:rPr>
              <a:t>Wrong tomb </a:t>
            </a:r>
          </a:p>
          <a:p>
            <a:pPr marL="342900" marR="0" lvl="0" indent="-342900">
              <a:lnSpc>
                <a:spcPct val="115000"/>
              </a:lnSpc>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Times New Roman" panose="02020603050405020304" pitchFamily="18" charset="0"/>
              </a:rPr>
              <a:t>Mary and Mary and the Disciples were seeing things</a:t>
            </a:r>
          </a:p>
          <a:p>
            <a:pPr marL="800100" lvl="1" indent="-342900">
              <a:lnSpc>
                <a:spcPct val="115000"/>
              </a:lnSpc>
              <a:buFont typeface="Arial" panose="020B0604020202020204" pitchFamily="34" charset="0"/>
              <a:buChar char="•"/>
            </a:pPr>
            <a:r>
              <a:rPr lang="en-AU" sz="2200" dirty="0">
                <a:latin typeface="Calibri" panose="020F0502020204030204" pitchFamily="34" charset="0"/>
                <a:ea typeface="Calibri" panose="020F0502020204030204" pitchFamily="34" charset="0"/>
                <a:cs typeface="Times New Roman" panose="02020603050405020304" pitchFamily="18" charset="0"/>
              </a:rPr>
              <a:t>1 Corinthians 15:3-8, Paul lists people who saw the risen Jesus. These witnesses include Peter, James and more than 500 others.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Times New Roman" panose="02020603050405020304" pitchFamily="18" charset="0"/>
              </a:rPr>
              <a:t>Jesus fainted (did not actually die)</a:t>
            </a:r>
          </a:p>
          <a:p>
            <a:pPr marL="342900" marR="0" lvl="0" indent="-342900">
              <a:lnSpc>
                <a:spcPct val="115000"/>
              </a:lnSpc>
              <a:spcBef>
                <a:spcPts val="0"/>
              </a:spcBef>
              <a:spcAft>
                <a:spcPts val="100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Times New Roman" panose="02020603050405020304" pitchFamily="18" charset="0"/>
              </a:rPr>
              <a:t>The body was stolen</a:t>
            </a:r>
          </a:p>
        </p:txBody>
      </p:sp>
    </p:spTree>
    <p:extLst>
      <p:ext uri="{BB962C8B-B14F-4D97-AF65-F5344CB8AC3E}">
        <p14:creationId xmlns:p14="http://schemas.microsoft.com/office/powerpoint/2010/main" val="191760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52704-7846-4DC7-942F-39DAA2A96D9E}"/>
              </a:ext>
            </a:extLst>
          </p:cNvPr>
          <p:cNvSpPr/>
          <p:nvPr/>
        </p:nvSpPr>
        <p:spPr>
          <a:xfrm>
            <a:off x="273269" y="1509424"/>
            <a:ext cx="8597461" cy="584775"/>
          </a:xfrm>
          <a:prstGeom prst="rect">
            <a:avLst/>
          </a:prstGeom>
        </p:spPr>
        <p:txBody>
          <a:bodyPr wrap="square">
            <a:spAutoFit/>
          </a:bodyPr>
          <a:lstStyle/>
          <a:p>
            <a:pPr algn="ctr"/>
            <a:r>
              <a:rPr lang="en-AU" sz="3200" i="1" dirty="0"/>
              <a:t>G</a:t>
            </a:r>
            <a:r>
              <a:rPr lang="en-US" sz="3200" i="1" dirty="0"/>
              <a:t>reatest proof is the lives of the apostles</a:t>
            </a:r>
            <a:endParaRPr lang="en-US" sz="3200" dirty="0"/>
          </a:p>
        </p:txBody>
      </p:sp>
      <p:pic>
        <p:nvPicPr>
          <p:cNvPr id="5" name="Picture 4" descr="A screenshot of a cell phone&#10;&#10;Description automatically generated">
            <a:extLst>
              <a:ext uri="{FF2B5EF4-FFF2-40B4-BE49-F238E27FC236}">
                <a16:creationId xmlns:a16="http://schemas.microsoft.com/office/drawing/2014/main" id="{D67863DC-0A2C-4604-B2CE-7219DBF42DDD}"/>
              </a:ext>
            </a:extLst>
          </p:cNvPr>
          <p:cNvPicPr>
            <a:picLocks noChangeAspect="1"/>
          </p:cNvPicPr>
          <p:nvPr/>
        </p:nvPicPr>
        <p:blipFill>
          <a:blip r:embed="rId3"/>
          <a:stretch>
            <a:fillRect/>
          </a:stretch>
        </p:blipFill>
        <p:spPr>
          <a:xfrm>
            <a:off x="998483" y="1369951"/>
            <a:ext cx="7147034" cy="4769736"/>
          </a:xfrm>
          <a:prstGeom prst="rect">
            <a:avLst/>
          </a:prstGeom>
        </p:spPr>
      </p:pic>
    </p:spTree>
    <p:extLst>
      <p:ext uri="{BB962C8B-B14F-4D97-AF65-F5344CB8AC3E}">
        <p14:creationId xmlns:p14="http://schemas.microsoft.com/office/powerpoint/2010/main" val="1934348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52704-7846-4DC7-942F-39DAA2A96D9E}"/>
              </a:ext>
            </a:extLst>
          </p:cNvPr>
          <p:cNvSpPr/>
          <p:nvPr/>
        </p:nvSpPr>
        <p:spPr>
          <a:xfrm>
            <a:off x="0" y="1509424"/>
            <a:ext cx="9144000" cy="584775"/>
          </a:xfrm>
          <a:prstGeom prst="rect">
            <a:avLst/>
          </a:prstGeom>
        </p:spPr>
        <p:txBody>
          <a:bodyPr wrap="square">
            <a:spAutoFit/>
          </a:bodyPr>
          <a:lstStyle/>
          <a:p>
            <a:pPr algn="ctr"/>
            <a:r>
              <a:rPr lang="en-US" sz="3200" i="1" dirty="0"/>
              <a:t>2. Theology – </a:t>
            </a:r>
            <a:r>
              <a:rPr lang="en-AU" sz="3200" i="1" dirty="0"/>
              <a:t> Jesus is risen. He is where HE BELONGS</a:t>
            </a:r>
            <a:endParaRPr lang="en-US" sz="3200" dirty="0"/>
          </a:p>
        </p:txBody>
      </p:sp>
      <p:sp>
        <p:nvSpPr>
          <p:cNvPr id="5" name="TextBox 4">
            <a:extLst>
              <a:ext uri="{FF2B5EF4-FFF2-40B4-BE49-F238E27FC236}">
                <a16:creationId xmlns:a16="http://schemas.microsoft.com/office/drawing/2014/main" id="{B44C28EA-11E7-4953-9A58-4AAB7CAC55DB}"/>
              </a:ext>
            </a:extLst>
          </p:cNvPr>
          <p:cNvSpPr txBox="1"/>
          <p:nvPr/>
        </p:nvSpPr>
        <p:spPr>
          <a:xfrm>
            <a:off x="1881353" y="2921876"/>
            <a:ext cx="5475890" cy="2308324"/>
          </a:xfrm>
          <a:prstGeom prst="rect">
            <a:avLst/>
          </a:prstGeom>
          <a:noFill/>
        </p:spPr>
        <p:txBody>
          <a:bodyPr wrap="square" rtlCol="0">
            <a:spAutoFit/>
          </a:bodyPr>
          <a:lstStyle/>
          <a:p>
            <a:pPr algn="ctr"/>
            <a:r>
              <a:rPr lang="en-AU" sz="7200" dirty="0">
                <a:latin typeface="Algerian" panose="04020705040A02060702" pitchFamily="82" charset="0"/>
              </a:rPr>
              <a:t>What does IT mean?</a:t>
            </a:r>
            <a:endParaRPr lang="en-US" sz="7200" dirty="0">
              <a:latin typeface="Algerian" panose="04020705040A02060702" pitchFamily="82" charset="0"/>
            </a:endParaRPr>
          </a:p>
        </p:txBody>
      </p:sp>
    </p:spTree>
    <p:extLst>
      <p:ext uri="{BB962C8B-B14F-4D97-AF65-F5344CB8AC3E}">
        <p14:creationId xmlns:p14="http://schemas.microsoft.com/office/powerpoint/2010/main" val="2234967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52704-7846-4DC7-942F-39DAA2A96D9E}"/>
              </a:ext>
            </a:extLst>
          </p:cNvPr>
          <p:cNvSpPr/>
          <p:nvPr/>
        </p:nvSpPr>
        <p:spPr>
          <a:xfrm>
            <a:off x="0" y="1509424"/>
            <a:ext cx="9144000" cy="584775"/>
          </a:xfrm>
          <a:prstGeom prst="rect">
            <a:avLst/>
          </a:prstGeom>
        </p:spPr>
        <p:txBody>
          <a:bodyPr wrap="square">
            <a:spAutoFit/>
          </a:bodyPr>
          <a:lstStyle/>
          <a:p>
            <a:pPr algn="ctr"/>
            <a:r>
              <a:rPr lang="en-US" sz="3200" i="1" dirty="0"/>
              <a:t>2. Theology – </a:t>
            </a:r>
            <a:r>
              <a:rPr lang="en-AU" sz="3200" i="1" dirty="0"/>
              <a:t> Jesus is risen. He is where HE BELONGS</a:t>
            </a:r>
            <a:endParaRPr lang="en-US" sz="3200" dirty="0"/>
          </a:p>
        </p:txBody>
      </p:sp>
      <p:sp>
        <p:nvSpPr>
          <p:cNvPr id="4" name="Rectangle 3">
            <a:extLst>
              <a:ext uri="{FF2B5EF4-FFF2-40B4-BE49-F238E27FC236}">
                <a16:creationId xmlns:a16="http://schemas.microsoft.com/office/drawing/2014/main" id="{A9B9CDFF-0E02-4D30-952B-33EAC7313F83}"/>
              </a:ext>
            </a:extLst>
          </p:cNvPr>
          <p:cNvSpPr/>
          <p:nvPr/>
        </p:nvSpPr>
        <p:spPr>
          <a:xfrm>
            <a:off x="31531" y="2734278"/>
            <a:ext cx="9007368" cy="3462486"/>
          </a:xfrm>
          <a:prstGeom prst="rect">
            <a:avLst/>
          </a:prstGeom>
        </p:spPr>
        <p:txBody>
          <a:bodyPr wrap="square">
            <a:spAutoFit/>
          </a:bodyPr>
          <a:lstStyle/>
          <a:p>
            <a:pPr algn="ctr">
              <a:lnSpc>
                <a:spcPct val="150000"/>
              </a:lnSpc>
              <a:spcAft>
                <a:spcPts val="600"/>
              </a:spcAft>
              <a:buFont typeface="+mj-lt"/>
              <a:buAutoNum type="arabicPeriod"/>
            </a:pPr>
            <a:r>
              <a:rPr lang="en-US" sz="3200" b="1" i="1" dirty="0">
                <a:latin typeface="Calibri" panose="020F0502020204030204" pitchFamily="34" charset="0"/>
                <a:ea typeface="Calibri" panose="020F0502020204030204" pitchFamily="34" charset="0"/>
                <a:cs typeface="Times New Roman" panose="02020603050405020304" pitchFamily="18" charset="0"/>
              </a:rPr>
              <a:t> He was </a:t>
            </a:r>
            <a:r>
              <a:rPr lang="en-US"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God(’s son)</a:t>
            </a:r>
            <a:r>
              <a:rPr lang="en-US" sz="3200" b="1" i="1" dirty="0">
                <a:latin typeface="Calibri" panose="020F0502020204030204" pitchFamily="34" charset="0"/>
                <a:ea typeface="Calibri" panose="020F0502020204030204" pitchFamily="34" charset="0"/>
                <a:cs typeface="Times New Roman" panose="02020603050405020304" pitchFamily="18" charset="0"/>
              </a:rPr>
              <a:t> in human form. </a:t>
            </a:r>
          </a:p>
          <a:p>
            <a:pPr algn="ctr">
              <a:lnSpc>
                <a:spcPct val="150000"/>
              </a:lnSpc>
              <a:spcAft>
                <a:spcPts val="600"/>
              </a:spcAft>
              <a:buFont typeface="+mj-lt"/>
              <a:buAutoNum type="arabicPeriod"/>
            </a:pPr>
            <a:r>
              <a:rPr lang="en-US" sz="3200" b="1" i="1" dirty="0">
                <a:latin typeface="Calibri" panose="020F0502020204030204" pitchFamily="34" charset="0"/>
                <a:ea typeface="Calibri" panose="020F0502020204030204" pitchFamily="34" charset="0"/>
                <a:cs typeface="Times New Roman" panose="02020603050405020304" pitchFamily="18" charset="0"/>
              </a:rPr>
              <a:t> He has </a:t>
            </a:r>
            <a:r>
              <a:rPr lang="en-US"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returned</a:t>
            </a:r>
            <a:r>
              <a:rPr lang="en-US" sz="3200" b="1" i="1" dirty="0">
                <a:latin typeface="Calibri" panose="020F0502020204030204" pitchFamily="34" charset="0"/>
                <a:ea typeface="Calibri" panose="020F0502020204030204" pitchFamily="34" charset="0"/>
                <a:cs typeface="Times New Roman" panose="02020603050405020304" pitchFamily="18" charset="0"/>
              </a:rPr>
              <a:t> (ascended into heaven).  </a:t>
            </a:r>
          </a:p>
          <a:p>
            <a:pPr algn="ctr">
              <a:lnSpc>
                <a:spcPct val="150000"/>
              </a:lnSpc>
              <a:spcAft>
                <a:spcPts val="600"/>
              </a:spcAft>
              <a:buFont typeface="+mj-lt"/>
              <a:buAutoNum type="arabicPeriod"/>
            </a:pPr>
            <a:r>
              <a:rPr lang="en-US" sz="3200" b="1" i="1" dirty="0">
                <a:latin typeface="Calibri" panose="020F0502020204030204" pitchFamily="34" charset="0"/>
                <a:ea typeface="Calibri" panose="020F0502020204030204" pitchFamily="34" charset="0"/>
                <a:cs typeface="Times New Roman" panose="02020603050405020304" pitchFamily="18" charset="0"/>
              </a:rPr>
              <a:t> He </a:t>
            </a:r>
            <a:r>
              <a:rPr lang="en-US" sz="32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intervenes</a:t>
            </a:r>
            <a:r>
              <a:rPr lang="en-US" sz="3200" b="1" i="1" dirty="0">
                <a:latin typeface="Calibri" panose="020F0502020204030204" pitchFamily="34" charset="0"/>
                <a:ea typeface="Calibri" panose="020F0502020204030204" pitchFamily="34" charset="0"/>
                <a:cs typeface="Times New Roman" panose="02020603050405020304" pitchFamily="18" charset="0"/>
              </a:rPr>
              <a:t> (intercedes) for us.</a:t>
            </a:r>
          </a:p>
          <a:p>
            <a:pPr algn="ctr">
              <a:lnSpc>
                <a:spcPct val="150000"/>
              </a:lnSpc>
              <a:spcAft>
                <a:spcPts val="600"/>
              </a:spcAft>
            </a:pPr>
            <a:endParaRPr lang="en-US" sz="2200" dirty="0">
              <a:latin typeface="Calibri" panose="020F050202020403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4292155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52704-7846-4DC7-942F-39DAA2A96D9E}"/>
              </a:ext>
            </a:extLst>
          </p:cNvPr>
          <p:cNvSpPr/>
          <p:nvPr/>
        </p:nvSpPr>
        <p:spPr>
          <a:xfrm>
            <a:off x="0" y="1383304"/>
            <a:ext cx="9144000" cy="584775"/>
          </a:xfrm>
          <a:prstGeom prst="rect">
            <a:avLst/>
          </a:prstGeom>
        </p:spPr>
        <p:txBody>
          <a:bodyPr wrap="square">
            <a:spAutoFit/>
          </a:bodyPr>
          <a:lstStyle/>
          <a:p>
            <a:pPr algn="ctr"/>
            <a:r>
              <a:rPr lang="en-US" sz="3200" i="1" dirty="0"/>
              <a:t>2. Theology – </a:t>
            </a:r>
            <a:r>
              <a:rPr lang="en-AU" sz="3200" i="1" dirty="0"/>
              <a:t> Jesus is risen. He is where HE BELONGS</a:t>
            </a:r>
            <a:endParaRPr lang="en-US" sz="3200" dirty="0"/>
          </a:p>
        </p:txBody>
      </p:sp>
      <p:sp>
        <p:nvSpPr>
          <p:cNvPr id="4" name="Rectangle 3">
            <a:extLst>
              <a:ext uri="{FF2B5EF4-FFF2-40B4-BE49-F238E27FC236}">
                <a16:creationId xmlns:a16="http://schemas.microsoft.com/office/drawing/2014/main" id="{A9B9CDFF-0E02-4D30-952B-33EAC7313F83}"/>
              </a:ext>
            </a:extLst>
          </p:cNvPr>
          <p:cNvSpPr/>
          <p:nvPr/>
        </p:nvSpPr>
        <p:spPr>
          <a:xfrm>
            <a:off x="525525" y="2534600"/>
            <a:ext cx="8113978" cy="3053015"/>
          </a:xfrm>
          <a:prstGeom prst="rect">
            <a:avLst/>
          </a:prstGeom>
        </p:spPr>
        <p:txBody>
          <a:bodyPr wrap="square">
            <a:spAutoFit/>
          </a:bodyPr>
          <a:lstStyle/>
          <a:p>
            <a:pPr>
              <a:lnSpc>
                <a:spcPct val="115000"/>
              </a:lnSpc>
              <a:spcAft>
                <a:spcPts val="1000"/>
              </a:spcAft>
            </a:pPr>
            <a:r>
              <a:rPr lang="en-AU" sz="2800" dirty="0"/>
              <a:t>1 Timothy 3:16 (the message)</a:t>
            </a:r>
          </a:p>
          <a:p>
            <a:pPr>
              <a:lnSpc>
                <a:spcPct val="114000"/>
              </a:lnSpc>
              <a:spcAft>
                <a:spcPts val="1000"/>
              </a:spcAft>
            </a:pPr>
            <a:r>
              <a:rPr lang="en-AU" sz="2100" dirty="0"/>
              <a:t>This Christian life is a great mystery, far exceeding our understanding, but some things are clear enough: He appeared in a human body, was proved right by the invisible Spirit,  was seen by angels.</a:t>
            </a:r>
            <a:br>
              <a:rPr lang="en-AU" sz="2100" dirty="0"/>
            </a:br>
            <a:r>
              <a:rPr lang="en-AU" sz="2100" dirty="0"/>
              <a:t>He was proclaimed among all kinds of peoples, believed in all over the world, taken up into heavenly glory.</a:t>
            </a:r>
          </a:p>
          <a:p>
            <a:pPr>
              <a:lnSpc>
                <a:spcPct val="115000"/>
              </a:lnSpc>
              <a:spcAft>
                <a:spcPts val="1000"/>
              </a:spcAft>
            </a:pPr>
            <a:endParaRPr lang="en-US" sz="2200" dirty="0"/>
          </a:p>
        </p:txBody>
      </p:sp>
    </p:spTree>
    <p:extLst>
      <p:ext uri="{BB962C8B-B14F-4D97-AF65-F5344CB8AC3E}">
        <p14:creationId xmlns:p14="http://schemas.microsoft.com/office/powerpoint/2010/main" val="75702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31A817-0F05-4984-BFF2-C2A9F096FE7A}"/>
              </a:ext>
            </a:extLst>
          </p:cNvPr>
          <p:cNvSpPr/>
          <p:nvPr/>
        </p:nvSpPr>
        <p:spPr>
          <a:xfrm>
            <a:off x="136634" y="1720840"/>
            <a:ext cx="8870732" cy="4493538"/>
          </a:xfrm>
          <a:prstGeom prst="rect">
            <a:avLst/>
          </a:prstGeom>
        </p:spPr>
        <p:txBody>
          <a:bodyPr wrap="square">
            <a:spAutoFit/>
          </a:bodyPr>
          <a:lstStyle/>
          <a:p>
            <a:r>
              <a:rPr lang="en-AU" sz="2200" dirty="0">
                <a:solidFill>
                  <a:srgbClr val="000000"/>
                </a:solidFill>
              </a:rPr>
              <a:t>He who did not spare his own Son, but gave him up for us all—how will he not also, along with him, graciously give us all things? </a:t>
            </a:r>
            <a:r>
              <a:rPr lang="en-AU" sz="2200" b="1" baseline="30000" dirty="0">
                <a:solidFill>
                  <a:srgbClr val="000000"/>
                </a:solidFill>
              </a:rPr>
              <a:t>33 </a:t>
            </a:r>
            <a:r>
              <a:rPr lang="en-AU" sz="2200" dirty="0">
                <a:solidFill>
                  <a:srgbClr val="000000"/>
                </a:solidFill>
              </a:rPr>
              <a:t>Who will bring any charge against those whom God has chosen? It is God who justifies. </a:t>
            </a:r>
            <a:r>
              <a:rPr lang="en-AU" sz="2200" b="1" baseline="30000" dirty="0">
                <a:solidFill>
                  <a:srgbClr val="000000"/>
                </a:solidFill>
              </a:rPr>
              <a:t>34 </a:t>
            </a:r>
            <a:r>
              <a:rPr lang="en-AU" sz="2200" dirty="0">
                <a:solidFill>
                  <a:srgbClr val="000000"/>
                </a:solidFill>
              </a:rPr>
              <a:t>Who then is the one who condemns? No one. Christ Jesus who died—more than that, who was raised to life—</a:t>
            </a:r>
            <a:r>
              <a:rPr lang="en-AU" sz="2200" b="1" dirty="0">
                <a:solidFill>
                  <a:srgbClr val="000000"/>
                </a:solidFill>
              </a:rPr>
              <a:t>is at the right hand of God and is also interceding for us.</a:t>
            </a:r>
          </a:p>
          <a:p>
            <a:endParaRPr lang="en-AU" sz="2200" b="1" dirty="0">
              <a:solidFill>
                <a:srgbClr val="000000"/>
              </a:solidFill>
            </a:endParaRPr>
          </a:p>
          <a:p>
            <a:r>
              <a:rPr lang="en-AU" sz="2200" dirty="0"/>
              <a:t>If God didn’t hesitate to put everything on the line for us, embracing our condition and exposing himself to the worst by sending his own Son, is there anything else he wouldn’t gladly and freely do for us? And who would dare tangle with God by messing with one of God’s chosen? Who would dare even to point a finger? The One who died for us—who was raised to life for us!—</a:t>
            </a:r>
            <a:r>
              <a:rPr lang="en-AU" sz="2200" b="1" dirty="0"/>
              <a:t>is in the presence of God at this very moment sticking up for us.</a:t>
            </a:r>
            <a:endParaRPr lang="en-US" sz="2200" b="1" dirty="0"/>
          </a:p>
        </p:txBody>
      </p:sp>
      <p:sp>
        <p:nvSpPr>
          <p:cNvPr id="5" name="TextBox 4">
            <a:extLst>
              <a:ext uri="{FF2B5EF4-FFF2-40B4-BE49-F238E27FC236}">
                <a16:creationId xmlns:a16="http://schemas.microsoft.com/office/drawing/2014/main" id="{314DF826-2B35-4250-8B2D-4541DE98DA4D}"/>
              </a:ext>
            </a:extLst>
          </p:cNvPr>
          <p:cNvSpPr txBox="1"/>
          <p:nvPr/>
        </p:nvSpPr>
        <p:spPr>
          <a:xfrm>
            <a:off x="662153" y="1051034"/>
            <a:ext cx="7630510" cy="523220"/>
          </a:xfrm>
          <a:prstGeom prst="rect">
            <a:avLst/>
          </a:prstGeom>
          <a:noFill/>
        </p:spPr>
        <p:txBody>
          <a:bodyPr wrap="square" rtlCol="0">
            <a:spAutoFit/>
          </a:bodyPr>
          <a:lstStyle/>
          <a:p>
            <a:pPr algn="ctr"/>
            <a:r>
              <a:rPr lang="en-AU" sz="2800" b="1" dirty="0"/>
              <a:t>Romans 8:32-34 – the old and the new</a:t>
            </a:r>
            <a:endParaRPr lang="en-US" sz="2800" b="1" dirty="0"/>
          </a:p>
        </p:txBody>
      </p:sp>
    </p:spTree>
    <p:extLst>
      <p:ext uri="{BB962C8B-B14F-4D97-AF65-F5344CB8AC3E}">
        <p14:creationId xmlns:p14="http://schemas.microsoft.com/office/powerpoint/2010/main" val="1484140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52704-7846-4DC7-942F-39DAA2A96D9E}"/>
              </a:ext>
            </a:extLst>
          </p:cNvPr>
          <p:cNvSpPr/>
          <p:nvPr/>
        </p:nvSpPr>
        <p:spPr>
          <a:xfrm>
            <a:off x="-336331" y="1509424"/>
            <a:ext cx="9816662" cy="584775"/>
          </a:xfrm>
          <a:prstGeom prst="rect">
            <a:avLst/>
          </a:prstGeom>
        </p:spPr>
        <p:txBody>
          <a:bodyPr wrap="square">
            <a:spAutoFit/>
          </a:bodyPr>
          <a:lstStyle/>
          <a:p>
            <a:pPr algn="ctr"/>
            <a:r>
              <a:rPr lang="en-US" sz="3200" i="1" dirty="0"/>
              <a:t>3</a:t>
            </a:r>
            <a:r>
              <a:rPr lang="en-US" sz="3000" i="1" dirty="0"/>
              <a:t>. Hope – </a:t>
            </a:r>
            <a:r>
              <a:rPr lang="en-AU" sz="3000" i="1" dirty="0"/>
              <a:t> Jesus is risen! We can be up where WE BELONG</a:t>
            </a:r>
            <a:endParaRPr lang="en-US" sz="3000" dirty="0"/>
          </a:p>
        </p:txBody>
      </p:sp>
      <p:sp>
        <p:nvSpPr>
          <p:cNvPr id="4" name="Rectangle 3">
            <a:extLst>
              <a:ext uri="{FF2B5EF4-FFF2-40B4-BE49-F238E27FC236}">
                <a16:creationId xmlns:a16="http://schemas.microsoft.com/office/drawing/2014/main" id="{A9B9CDFF-0E02-4D30-952B-33EAC7313F83}"/>
              </a:ext>
            </a:extLst>
          </p:cNvPr>
          <p:cNvSpPr/>
          <p:nvPr/>
        </p:nvSpPr>
        <p:spPr>
          <a:xfrm>
            <a:off x="126131" y="2219280"/>
            <a:ext cx="8912766" cy="458844"/>
          </a:xfrm>
          <a:prstGeom prst="rect">
            <a:avLst/>
          </a:prstGeom>
        </p:spPr>
        <p:txBody>
          <a:bodyPr wrap="square">
            <a:spAutoFit/>
          </a:bodyPr>
          <a:lstStyle/>
          <a:p>
            <a:pPr>
              <a:lnSpc>
                <a:spcPct val="115000"/>
              </a:lnSpc>
              <a:spcAft>
                <a:spcPts val="1000"/>
              </a:spcAft>
            </a:pPr>
            <a:endParaRPr lang="en-US" sz="2200" dirty="0"/>
          </a:p>
        </p:txBody>
      </p:sp>
      <p:sp>
        <p:nvSpPr>
          <p:cNvPr id="2" name="TextBox 1">
            <a:extLst>
              <a:ext uri="{FF2B5EF4-FFF2-40B4-BE49-F238E27FC236}">
                <a16:creationId xmlns:a16="http://schemas.microsoft.com/office/drawing/2014/main" id="{5BF84CBD-6973-46DA-9410-B5D3A3A1AF66}"/>
              </a:ext>
            </a:extLst>
          </p:cNvPr>
          <p:cNvSpPr txBox="1"/>
          <p:nvPr/>
        </p:nvSpPr>
        <p:spPr>
          <a:xfrm>
            <a:off x="1881353" y="2921876"/>
            <a:ext cx="5475890" cy="1200329"/>
          </a:xfrm>
          <a:prstGeom prst="rect">
            <a:avLst/>
          </a:prstGeom>
          <a:noFill/>
        </p:spPr>
        <p:txBody>
          <a:bodyPr wrap="square" rtlCol="0">
            <a:spAutoFit/>
          </a:bodyPr>
          <a:lstStyle/>
          <a:p>
            <a:pPr algn="ctr"/>
            <a:r>
              <a:rPr lang="en-AU" sz="7200" dirty="0">
                <a:latin typeface="Algerian" panose="04020705040A02060702" pitchFamily="82" charset="0"/>
              </a:rPr>
              <a:t>WHY?</a:t>
            </a:r>
            <a:endParaRPr lang="en-US" sz="7200" dirty="0">
              <a:latin typeface="Algerian" panose="04020705040A02060702" pitchFamily="82" charset="0"/>
            </a:endParaRPr>
          </a:p>
        </p:txBody>
      </p:sp>
    </p:spTree>
    <p:extLst>
      <p:ext uri="{BB962C8B-B14F-4D97-AF65-F5344CB8AC3E}">
        <p14:creationId xmlns:p14="http://schemas.microsoft.com/office/powerpoint/2010/main" val="58497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p:txBody>
          <a:bodyPr/>
          <a:lstStyle/>
          <a:p>
            <a:endParaRPr lang="en-US" dirty="0"/>
          </a:p>
        </p:txBody>
      </p:sp>
      <p:pic>
        <p:nvPicPr>
          <p:cNvPr id="10" name="Picture 9" descr="A close up of a logo&#10;&#10;Description automatically generated">
            <a:extLst>
              <a:ext uri="{FF2B5EF4-FFF2-40B4-BE49-F238E27FC236}">
                <a16:creationId xmlns:a16="http://schemas.microsoft.com/office/drawing/2014/main" id="{B996EE74-F295-6346-8B27-CA94B893448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3983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B9CDFF-0E02-4D30-952B-33EAC7313F83}"/>
              </a:ext>
            </a:extLst>
          </p:cNvPr>
          <p:cNvSpPr/>
          <p:nvPr/>
        </p:nvSpPr>
        <p:spPr>
          <a:xfrm>
            <a:off x="126131" y="2219280"/>
            <a:ext cx="8912766" cy="458844"/>
          </a:xfrm>
          <a:prstGeom prst="rect">
            <a:avLst/>
          </a:prstGeom>
        </p:spPr>
        <p:txBody>
          <a:bodyPr wrap="square">
            <a:spAutoFit/>
          </a:bodyPr>
          <a:lstStyle/>
          <a:p>
            <a:pPr>
              <a:lnSpc>
                <a:spcPct val="115000"/>
              </a:lnSpc>
              <a:spcAft>
                <a:spcPts val="1000"/>
              </a:spcAft>
            </a:pPr>
            <a:endParaRPr lang="en-US" sz="2200" dirty="0"/>
          </a:p>
        </p:txBody>
      </p:sp>
      <p:sp>
        <p:nvSpPr>
          <p:cNvPr id="2" name="TextBox 1">
            <a:extLst>
              <a:ext uri="{FF2B5EF4-FFF2-40B4-BE49-F238E27FC236}">
                <a16:creationId xmlns:a16="http://schemas.microsoft.com/office/drawing/2014/main" id="{5BF84CBD-6973-46DA-9410-B5D3A3A1AF66}"/>
              </a:ext>
            </a:extLst>
          </p:cNvPr>
          <p:cNvSpPr txBox="1"/>
          <p:nvPr/>
        </p:nvSpPr>
        <p:spPr>
          <a:xfrm>
            <a:off x="1881353" y="2921876"/>
            <a:ext cx="5475890" cy="1200329"/>
          </a:xfrm>
          <a:prstGeom prst="rect">
            <a:avLst/>
          </a:prstGeom>
          <a:noFill/>
        </p:spPr>
        <p:txBody>
          <a:bodyPr wrap="square" rtlCol="0">
            <a:spAutoFit/>
          </a:bodyPr>
          <a:lstStyle/>
          <a:p>
            <a:pPr algn="ctr"/>
            <a:r>
              <a:rPr lang="en-AU" sz="7200" dirty="0">
                <a:latin typeface="Algerian" panose="04020705040A02060702" pitchFamily="82" charset="0"/>
              </a:rPr>
              <a:t>WHY?</a:t>
            </a:r>
            <a:endParaRPr lang="en-US" sz="7200" dirty="0">
              <a:latin typeface="Algerian" panose="04020705040A02060702" pitchFamily="82" charset="0"/>
            </a:endParaRPr>
          </a:p>
        </p:txBody>
      </p:sp>
      <p:pic>
        <p:nvPicPr>
          <p:cNvPr id="6" name="Picture 5">
            <a:extLst>
              <a:ext uri="{FF2B5EF4-FFF2-40B4-BE49-F238E27FC236}">
                <a16:creationId xmlns:a16="http://schemas.microsoft.com/office/drawing/2014/main" id="{C6FBA901-E649-4862-975B-E6C0FDFEB547}"/>
              </a:ext>
            </a:extLst>
          </p:cNvPr>
          <p:cNvPicPr>
            <a:picLocks noChangeAspect="1"/>
          </p:cNvPicPr>
          <p:nvPr/>
        </p:nvPicPr>
        <p:blipFill>
          <a:blip r:embed="rId3"/>
          <a:stretch>
            <a:fillRect/>
          </a:stretch>
        </p:blipFill>
        <p:spPr>
          <a:xfrm>
            <a:off x="1429407" y="1384563"/>
            <a:ext cx="6285186" cy="4609136"/>
          </a:xfrm>
          <a:prstGeom prst="rect">
            <a:avLst/>
          </a:prstGeom>
        </p:spPr>
      </p:pic>
    </p:spTree>
    <p:extLst>
      <p:ext uri="{BB962C8B-B14F-4D97-AF65-F5344CB8AC3E}">
        <p14:creationId xmlns:p14="http://schemas.microsoft.com/office/powerpoint/2010/main" val="3599869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52704-7846-4DC7-942F-39DAA2A96D9E}"/>
              </a:ext>
            </a:extLst>
          </p:cNvPr>
          <p:cNvSpPr/>
          <p:nvPr/>
        </p:nvSpPr>
        <p:spPr>
          <a:xfrm>
            <a:off x="-336331" y="1509424"/>
            <a:ext cx="9816662" cy="584775"/>
          </a:xfrm>
          <a:prstGeom prst="rect">
            <a:avLst/>
          </a:prstGeom>
        </p:spPr>
        <p:txBody>
          <a:bodyPr wrap="square">
            <a:spAutoFit/>
          </a:bodyPr>
          <a:lstStyle/>
          <a:p>
            <a:pPr algn="ctr"/>
            <a:r>
              <a:rPr lang="en-US" sz="3200" i="1" dirty="0"/>
              <a:t>3</a:t>
            </a:r>
            <a:r>
              <a:rPr lang="en-US" sz="3000" i="1" dirty="0"/>
              <a:t>. Hope – </a:t>
            </a:r>
            <a:r>
              <a:rPr lang="en-AU" sz="3000" i="1" dirty="0"/>
              <a:t> Jesus is risen! We can be up where WE BELONG</a:t>
            </a:r>
            <a:endParaRPr lang="en-US" sz="3000" dirty="0"/>
          </a:p>
        </p:txBody>
      </p:sp>
      <p:sp>
        <p:nvSpPr>
          <p:cNvPr id="4" name="Rectangle 3">
            <a:extLst>
              <a:ext uri="{FF2B5EF4-FFF2-40B4-BE49-F238E27FC236}">
                <a16:creationId xmlns:a16="http://schemas.microsoft.com/office/drawing/2014/main" id="{A9B9CDFF-0E02-4D30-952B-33EAC7313F83}"/>
              </a:ext>
            </a:extLst>
          </p:cNvPr>
          <p:cNvSpPr/>
          <p:nvPr/>
        </p:nvSpPr>
        <p:spPr>
          <a:xfrm>
            <a:off x="126131" y="2219280"/>
            <a:ext cx="8912766" cy="458844"/>
          </a:xfrm>
          <a:prstGeom prst="rect">
            <a:avLst/>
          </a:prstGeom>
        </p:spPr>
        <p:txBody>
          <a:bodyPr wrap="square">
            <a:spAutoFit/>
          </a:bodyPr>
          <a:lstStyle/>
          <a:p>
            <a:pPr>
              <a:lnSpc>
                <a:spcPct val="115000"/>
              </a:lnSpc>
              <a:spcAft>
                <a:spcPts val="1000"/>
              </a:spcAft>
            </a:pPr>
            <a:endParaRPr lang="en-US" sz="2200" dirty="0"/>
          </a:p>
        </p:txBody>
      </p:sp>
      <p:sp>
        <p:nvSpPr>
          <p:cNvPr id="5" name="Rectangle 4">
            <a:extLst>
              <a:ext uri="{FF2B5EF4-FFF2-40B4-BE49-F238E27FC236}">
                <a16:creationId xmlns:a16="http://schemas.microsoft.com/office/drawing/2014/main" id="{A9F34EC2-F4B0-47F9-93DC-EEF69D8224A9}"/>
              </a:ext>
            </a:extLst>
          </p:cNvPr>
          <p:cNvSpPr/>
          <p:nvPr/>
        </p:nvSpPr>
        <p:spPr>
          <a:xfrm>
            <a:off x="105103" y="2236509"/>
            <a:ext cx="9038897" cy="3200428"/>
          </a:xfrm>
          <a:prstGeom prst="rect">
            <a:avLst/>
          </a:prstGeom>
        </p:spPr>
        <p:txBody>
          <a:bodyPr wrap="square">
            <a:spAutoFit/>
          </a:bodyPr>
          <a:lstStyle/>
          <a:p>
            <a:pPr algn="ctr">
              <a:lnSpc>
                <a:spcPct val="115000"/>
              </a:lnSpc>
              <a:spcAft>
                <a:spcPts val="1000"/>
              </a:spcAft>
            </a:pPr>
            <a:r>
              <a:rPr lang="en-US" sz="2800" dirty="0">
                <a:solidFill>
                  <a:srgbClr val="000000"/>
                </a:solidFill>
                <a:ea typeface="Calibri" panose="020F0502020204030204" pitchFamily="34" charset="0"/>
                <a:cs typeface="Times New Roman" panose="02020603050405020304" pitchFamily="18" charset="0"/>
              </a:rPr>
              <a:t>Jesus’ death and resurrection gives us a hope which is certain, living and eternal.</a:t>
            </a:r>
          </a:p>
          <a:p>
            <a:pPr>
              <a:lnSpc>
                <a:spcPct val="115000"/>
              </a:lnSpc>
              <a:spcAft>
                <a:spcPts val="1000"/>
              </a:spcAft>
            </a:pPr>
            <a:endParaRPr lang="en-US" sz="2800" dirty="0">
              <a:solidFill>
                <a:srgbClr val="000000"/>
              </a:solidFill>
              <a:ea typeface="Calibri" panose="020F0502020204030204" pitchFamily="34" charset="0"/>
              <a:cs typeface="Times New Roman" panose="02020603050405020304" pitchFamily="18" charset="0"/>
            </a:endParaRPr>
          </a:p>
          <a:p>
            <a:pPr algn="ctr">
              <a:lnSpc>
                <a:spcPct val="115000"/>
              </a:lnSpc>
              <a:spcAft>
                <a:spcPts val="1000"/>
              </a:spcAft>
            </a:pPr>
            <a:r>
              <a:rPr lang="en-US" sz="2800" dirty="0">
                <a:solidFill>
                  <a:srgbClr val="000000"/>
                </a:solidFill>
                <a:ea typeface="Calibri" panose="020F0502020204030204" pitchFamily="34" charset="0"/>
                <a:cs typeface="Times New Roman" panose="02020603050405020304" pitchFamily="18" charset="0"/>
              </a:rPr>
              <a:t>	</a:t>
            </a:r>
            <a:r>
              <a:rPr lang="en-US" sz="3600" b="1" dirty="0">
                <a:solidFill>
                  <a:srgbClr val="000000"/>
                </a:solidFill>
                <a:ea typeface="Calibri" panose="020F0502020204030204" pitchFamily="34" charset="0"/>
                <a:cs typeface="Times New Roman" panose="02020603050405020304" pitchFamily="18" charset="0"/>
              </a:rPr>
              <a:t>Sin forgiven</a:t>
            </a:r>
          </a:p>
          <a:p>
            <a:pPr algn="ctr">
              <a:lnSpc>
                <a:spcPct val="115000"/>
              </a:lnSpc>
              <a:spcAft>
                <a:spcPts val="1000"/>
              </a:spcAft>
            </a:pPr>
            <a:r>
              <a:rPr lang="en-US" sz="3600" b="1" dirty="0">
                <a:solidFill>
                  <a:srgbClr val="000000"/>
                </a:solidFill>
                <a:ea typeface="Calibri" panose="020F0502020204030204" pitchFamily="34" charset="0"/>
                <a:cs typeface="Times New Roman" panose="02020603050405020304" pitchFamily="18" charset="0"/>
              </a:rPr>
              <a:t>	Eternity with Him.</a:t>
            </a:r>
            <a:endParaRPr lang="en-US" sz="36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7195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52704-7846-4DC7-942F-39DAA2A96D9E}"/>
              </a:ext>
            </a:extLst>
          </p:cNvPr>
          <p:cNvSpPr/>
          <p:nvPr/>
        </p:nvSpPr>
        <p:spPr>
          <a:xfrm>
            <a:off x="-336331" y="1509424"/>
            <a:ext cx="9816662" cy="584775"/>
          </a:xfrm>
          <a:prstGeom prst="rect">
            <a:avLst/>
          </a:prstGeom>
        </p:spPr>
        <p:txBody>
          <a:bodyPr wrap="square">
            <a:spAutoFit/>
          </a:bodyPr>
          <a:lstStyle/>
          <a:p>
            <a:pPr algn="ctr"/>
            <a:r>
              <a:rPr lang="en-US" sz="3200" i="1" dirty="0"/>
              <a:t>3</a:t>
            </a:r>
            <a:r>
              <a:rPr lang="en-US" sz="3000" i="1" dirty="0"/>
              <a:t>. Hope – </a:t>
            </a:r>
            <a:r>
              <a:rPr lang="en-AU" sz="3000" i="1" dirty="0"/>
              <a:t> Jesus is risen! We can be up where WE BELONG</a:t>
            </a:r>
            <a:endParaRPr lang="en-US" sz="3000" dirty="0"/>
          </a:p>
        </p:txBody>
      </p:sp>
      <p:sp>
        <p:nvSpPr>
          <p:cNvPr id="4" name="Rectangle 3">
            <a:extLst>
              <a:ext uri="{FF2B5EF4-FFF2-40B4-BE49-F238E27FC236}">
                <a16:creationId xmlns:a16="http://schemas.microsoft.com/office/drawing/2014/main" id="{A9B9CDFF-0E02-4D30-952B-33EAC7313F83}"/>
              </a:ext>
            </a:extLst>
          </p:cNvPr>
          <p:cNvSpPr/>
          <p:nvPr/>
        </p:nvSpPr>
        <p:spPr>
          <a:xfrm>
            <a:off x="126131" y="2219280"/>
            <a:ext cx="8912766" cy="458844"/>
          </a:xfrm>
          <a:prstGeom prst="rect">
            <a:avLst/>
          </a:prstGeom>
        </p:spPr>
        <p:txBody>
          <a:bodyPr wrap="square">
            <a:spAutoFit/>
          </a:bodyPr>
          <a:lstStyle/>
          <a:p>
            <a:pPr>
              <a:lnSpc>
                <a:spcPct val="115000"/>
              </a:lnSpc>
              <a:spcAft>
                <a:spcPts val="1000"/>
              </a:spcAft>
            </a:pPr>
            <a:endParaRPr lang="en-US" sz="2200" dirty="0"/>
          </a:p>
        </p:txBody>
      </p:sp>
      <p:sp>
        <p:nvSpPr>
          <p:cNvPr id="2" name="Rectangle 1">
            <a:extLst>
              <a:ext uri="{FF2B5EF4-FFF2-40B4-BE49-F238E27FC236}">
                <a16:creationId xmlns:a16="http://schemas.microsoft.com/office/drawing/2014/main" id="{2D14D3C9-B624-4D83-AFB0-27ED058674F6}"/>
              </a:ext>
            </a:extLst>
          </p:cNvPr>
          <p:cNvSpPr/>
          <p:nvPr/>
        </p:nvSpPr>
        <p:spPr>
          <a:xfrm>
            <a:off x="252262" y="2678124"/>
            <a:ext cx="8891738" cy="3477875"/>
          </a:xfrm>
          <a:prstGeom prst="rect">
            <a:avLst/>
          </a:prstGeom>
        </p:spPr>
        <p:txBody>
          <a:bodyPr wrap="square">
            <a:spAutoFit/>
          </a:bodyPr>
          <a:lstStyle/>
          <a:p>
            <a:r>
              <a:rPr lang="en-AU" sz="2800" dirty="0">
                <a:solidFill>
                  <a:srgbClr val="000000"/>
                </a:solidFill>
              </a:rPr>
              <a:t>1 Peter 3:5</a:t>
            </a:r>
          </a:p>
          <a:p>
            <a:endParaRPr lang="en-AU" sz="2400" dirty="0">
              <a:solidFill>
                <a:srgbClr val="000000"/>
              </a:solidFill>
            </a:endParaRPr>
          </a:p>
          <a:p>
            <a:r>
              <a:rPr lang="en-AU" sz="2400" dirty="0">
                <a:solidFill>
                  <a:srgbClr val="000000"/>
                </a:solidFill>
              </a:rPr>
              <a:t>Praise be to the God and Father of our Lord Jesus Christ! In his great mercy he has given us new birth into a living hope through the resurrection of Jesus Christ from the dead, </a:t>
            </a:r>
            <a:r>
              <a:rPr lang="en-AU" sz="2400" b="1" baseline="30000" dirty="0">
                <a:solidFill>
                  <a:srgbClr val="000000"/>
                </a:solidFill>
              </a:rPr>
              <a:t>4 </a:t>
            </a:r>
            <a:r>
              <a:rPr lang="en-AU" sz="2400" dirty="0">
                <a:solidFill>
                  <a:srgbClr val="000000"/>
                </a:solidFill>
              </a:rPr>
              <a:t>and into an inheritance that can never perish, spoil or fade. This inheritance is kept in heaven for you, </a:t>
            </a:r>
            <a:r>
              <a:rPr lang="en-AU" sz="2400" b="1" baseline="30000" dirty="0">
                <a:solidFill>
                  <a:srgbClr val="000000"/>
                </a:solidFill>
              </a:rPr>
              <a:t>5 </a:t>
            </a:r>
            <a:r>
              <a:rPr lang="en-AU" sz="2400" dirty="0">
                <a:solidFill>
                  <a:srgbClr val="000000"/>
                </a:solidFill>
              </a:rPr>
              <a:t>who through faith are shielded by God’s power until the coming of the salvation that is ready to be revealed in the last time.</a:t>
            </a:r>
            <a:endParaRPr lang="en-US" sz="2400" dirty="0"/>
          </a:p>
        </p:txBody>
      </p:sp>
    </p:spTree>
    <p:extLst>
      <p:ext uri="{BB962C8B-B14F-4D97-AF65-F5344CB8AC3E}">
        <p14:creationId xmlns:p14="http://schemas.microsoft.com/office/powerpoint/2010/main" val="1488953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B9CDFF-0E02-4D30-952B-33EAC7313F83}"/>
              </a:ext>
            </a:extLst>
          </p:cNvPr>
          <p:cNvSpPr/>
          <p:nvPr/>
        </p:nvSpPr>
        <p:spPr>
          <a:xfrm>
            <a:off x="126131" y="2219280"/>
            <a:ext cx="8912766" cy="458844"/>
          </a:xfrm>
          <a:prstGeom prst="rect">
            <a:avLst/>
          </a:prstGeom>
        </p:spPr>
        <p:txBody>
          <a:bodyPr wrap="square">
            <a:spAutoFit/>
          </a:bodyPr>
          <a:lstStyle/>
          <a:p>
            <a:pPr>
              <a:lnSpc>
                <a:spcPct val="115000"/>
              </a:lnSpc>
              <a:spcAft>
                <a:spcPts val="1000"/>
              </a:spcAft>
            </a:pPr>
            <a:endParaRPr lang="en-US" sz="2200" dirty="0"/>
          </a:p>
        </p:txBody>
      </p:sp>
      <p:sp>
        <p:nvSpPr>
          <p:cNvPr id="6" name="TextBox 5">
            <a:extLst>
              <a:ext uri="{FF2B5EF4-FFF2-40B4-BE49-F238E27FC236}">
                <a16:creationId xmlns:a16="http://schemas.microsoft.com/office/drawing/2014/main" id="{0D848C3A-6BE1-4452-9239-EECAEB504899}"/>
              </a:ext>
            </a:extLst>
          </p:cNvPr>
          <p:cNvSpPr txBox="1"/>
          <p:nvPr/>
        </p:nvSpPr>
        <p:spPr>
          <a:xfrm>
            <a:off x="1229710" y="2219280"/>
            <a:ext cx="6957849" cy="3416320"/>
          </a:xfrm>
          <a:prstGeom prst="rect">
            <a:avLst/>
          </a:prstGeom>
          <a:noFill/>
        </p:spPr>
        <p:txBody>
          <a:bodyPr wrap="square" rtlCol="0">
            <a:spAutoFit/>
          </a:bodyPr>
          <a:lstStyle/>
          <a:p>
            <a:pPr algn="ctr"/>
            <a:r>
              <a:rPr lang="en-AU" sz="3600" dirty="0"/>
              <a:t>You accept the </a:t>
            </a:r>
            <a:r>
              <a:rPr lang="en-AU" sz="3600" dirty="0">
                <a:solidFill>
                  <a:srgbClr val="FF0000"/>
                </a:solidFill>
              </a:rPr>
              <a:t>history</a:t>
            </a:r>
            <a:r>
              <a:rPr lang="en-AU" sz="3600" dirty="0"/>
              <a:t>.</a:t>
            </a:r>
          </a:p>
          <a:p>
            <a:pPr algn="ctr"/>
            <a:r>
              <a:rPr lang="en-AU" sz="3600" dirty="0"/>
              <a:t>You accept the </a:t>
            </a:r>
            <a:r>
              <a:rPr lang="en-AU" sz="3600" dirty="0">
                <a:solidFill>
                  <a:srgbClr val="FF0000"/>
                </a:solidFill>
              </a:rPr>
              <a:t>theology</a:t>
            </a:r>
            <a:r>
              <a:rPr lang="en-AU" sz="3600" dirty="0"/>
              <a:t>.</a:t>
            </a:r>
          </a:p>
          <a:p>
            <a:pPr algn="ctr"/>
            <a:r>
              <a:rPr lang="en-AU" sz="3600" dirty="0"/>
              <a:t>You accept the </a:t>
            </a:r>
            <a:r>
              <a:rPr lang="en-AU" sz="3600" dirty="0">
                <a:solidFill>
                  <a:srgbClr val="FF0000"/>
                </a:solidFill>
              </a:rPr>
              <a:t>hope</a:t>
            </a:r>
            <a:r>
              <a:rPr lang="en-AU" sz="3600" dirty="0"/>
              <a:t> which comes because He rose again.</a:t>
            </a:r>
          </a:p>
          <a:p>
            <a:pPr algn="ctr"/>
            <a:endParaRPr lang="en-AU" sz="3600" dirty="0"/>
          </a:p>
          <a:p>
            <a:pPr algn="ctr"/>
            <a:r>
              <a:rPr lang="en-AU" sz="3600" dirty="0"/>
              <a:t>But..</a:t>
            </a:r>
            <a:endParaRPr lang="en-US" sz="3600" dirty="0"/>
          </a:p>
        </p:txBody>
      </p:sp>
    </p:spTree>
    <p:extLst>
      <p:ext uri="{BB962C8B-B14F-4D97-AF65-F5344CB8AC3E}">
        <p14:creationId xmlns:p14="http://schemas.microsoft.com/office/powerpoint/2010/main" val="3237446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B9CDFF-0E02-4D30-952B-33EAC7313F83}"/>
              </a:ext>
            </a:extLst>
          </p:cNvPr>
          <p:cNvSpPr/>
          <p:nvPr/>
        </p:nvSpPr>
        <p:spPr>
          <a:xfrm>
            <a:off x="126131" y="2219280"/>
            <a:ext cx="8912766" cy="458844"/>
          </a:xfrm>
          <a:prstGeom prst="rect">
            <a:avLst/>
          </a:prstGeom>
        </p:spPr>
        <p:txBody>
          <a:bodyPr wrap="square">
            <a:spAutoFit/>
          </a:bodyPr>
          <a:lstStyle/>
          <a:p>
            <a:pPr>
              <a:lnSpc>
                <a:spcPct val="115000"/>
              </a:lnSpc>
              <a:spcAft>
                <a:spcPts val="1000"/>
              </a:spcAft>
            </a:pPr>
            <a:endParaRPr lang="en-US" sz="2200" dirty="0"/>
          </a:p>
        </p:txBody>
      </p:sp>
      <p:sp>
        <p:nvSpPr>
          <p:cNvPr id="6" name="TextBox 5">
            <a:extLst>
              <a:ext uri="{FF2B5EF4-FFF2-40B4-BE49-F238E27FC236}">
                <a16:creationId xmlns:a16="http://schemas.microsoft.com/office/drawing/2014/main" id="{214D526E-F9B3-4D48-AB7B-35C8739B8BFA}"/>
              </a:ext>
            </a:extLst>
          </p:cNvPr>
          <p:cNvSpPr txBox="1"/>
          <p:nvPr/>
        </p:nvSpPr>
        <p:spPr>
          <a:xfrm>
            <a:off x="1849823" y="1545031"/>
            <a:ext cx="5475890" cy="4524315"/>
          </a:xfrm>
          <a:prstGeom prst="rect">
            <a:avLst/>
          </a:prstGeom>
          <a:noFill/>
        </p:spPr>
        <p:txBody>
          <a:bodyPr wrap="square" rtlCol="0">
            <a:spAutoFit/>
          </a:bodyPr>
          <a:lstStyle/>
          <a:p>
            <a:pPr algn="ctr"/>
            <a:r>
              <a:rPr lang="en-AU" sz="7200" dirty="0">
                <a:latin typeface="Algerian" panose="04020705040A02060702" pitchFamily="82" charset="0"/>
              </a:rPr>
              <a:t>Do you Celebrate in a life of victory?</a:t>
            </a:r>
            <a:endParaRPr lang="en-US" sz="7200" dirty="0">
              <a:latin typeface="Algerian" panose="04020705040A02060702" pitchFamily="82" charset="0"/>
            </a:endParaRPr>
          </a:p>
        </p:txBody>
      </p:sp>
    </p:spTree>
    <p:extLst>
      <p:ext uri="{BB962C8B-B14F-4D97-AF65-F5344CB8AC3E}">
        <p14:creationId xmlns:p14="http://schemas.microsoft.com/office/powerpoint/2010/main" val="3722295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52704-7846-4DC7-942F-39DAA2A96D9E}"/>
              </a:ext>
            </a:extLst>
          </p:cNvPr>
          <p:cNvSpPr/>
          <p:nvPr/>
        </p:nvSpPr>
        <p:spPr>
          <a:xfrm>
            <a:off x="-336331" y="1509424"/>
            <a:ext cx="9816662" cy="584775"/>
          </a:xfrm>
          <a:prstGeom prst="rect">
            <a:avLst/>
          </a:prstGeom>
        </p:spPr>
        <p:txBody>
          <a:bodyPr wrap="square">
            <a:spAutoFit/>
          </a:bodyPr>
          <a:lstStyle/>
          <a:p>
            <a:pPr algn="ctr"/>
            <a:r>
              <a:rPr lang="en-US" sz="3200" i="1" dirty="0"/>
              <a:t>4</a:t>
            </a:r>
            <a:r>
              <a:rPr lang="en-US" sz="3000" i="1" dirty="0"/>
              <a:t>. Celebration – </a:t>
            </a:r>
            <a:r>
              <a:rPr lang="en-AU" sz="3000" i="1" dirty="0"/>
              <a:t> Jesus is risen! I am up where I BELONG</a:t>
            </a:r>
            <a:endParaRPr lang="en-US" sz="3000" dirty="0"/>
          </a:p>
        </p:txBody>
      </p:sp>
      <p:sp>
        <p:nvSpPr>
          <p:cNvPr id="4" name="Rectangle 3">
            <a:extLst>
              <a:ext uri="{FF2B5EF4-FFF2-40B4-BE49-F238E27FC236}">
                <a16:creationId xmlns:a16="http://schemas.microsoft.com/office/drawing/2014/main" id="{A9B9CDFF-0E02-4D30-952B-33EAC7313F83}"/>
              </a:ext>
            </a:extLst>
          </p:cNvPr>
          <p:cNvSpPr/>
          <p:nvPr/>
        </p:nvSpPr>
        <p:spPr>
          <a:xfrm>
            <a:off x="126131" y="2219280"/>
            <a:ext cx="8912766" cy="458844"/>
          </a:xfrm>
          <a:prstGeom prst="rect">
            <a:avLst/>
          </a:prstGeom>
        </p:spPr>
        <p:txBody>
          <a:bodyPr wrap="square">
            <a:spAutoFit/>
          </a:bodyPr>
          <a:lstStyle/>
          <a:p>
            <a:pPr>
              <a:lnSpc>
                <a:spcPct val="115000"/>
              </a:lnSpc>
              <a:spcAft>
                <a:spcPts val="1000"/>
              </a:spcAft>
            </a:pPr>
            <a:endParaRPr lang="en-US" sz="2200" dirty="0"/>
          </a:p>
        </p:txBody>
      </p:sp>
      <p:sp>
        <p:nvSpPr>
          <p:cNvPr id="5" name="Rectangle 4">
            <a:extLst>
              <a:ext uri="{FF2B5EF4-FFF2-40B4-BE49-F238E27FC236}">
                <a16:creationId xmlns:a16="http://schemas.microsoft.com/office/drawing/2014/main" id="{A9F34EC2-F4B0-47F9-93DC-EEF69D8224A9}"/>
              </a:ext>
            </a:extLst>
          </p:cNvPr>
          <p:cNvSpPr/>
          <p:nvPr/>
        </p:nvSpPr>
        <p:spPr>
          <a:xfrm>
            <a:off x="283778" y="2531051"/>
            <a:ext cx="8639504" cy="3016210"/>
          </a:xfrm>
          <a:prstGeom prst="rect">
            <a:avLst/>
          </a:prstGeom>
        </p:spPr>
        <p:txBody>
          <a:bodyPr wrap="square">
            <a:spAutoFit/>
          </a:bodyPr>
          <a:lstStyle/>
          <a:p>
            <a:pPr algn="ctr"/>
            <a:r>
              <a:rPr lang="en-US" sz="2800" dirty="0"/>
              <a:t>Are you struggling with addictions?</a:t>
            </a:r>
          </a:p>
          <a:p>
            <a:pPr algn="ctr"/>
            <a:endParaRPr lang="en-US" sz="2800" dirty="0"/>
          </a:p>
          <a:p>
            <a:pPr lvl="0" algn="ctr"/>
            <a:r>
              <a:rPr lang="en-US" sz="2800" dirty="0"/>
              <a:t>Are you living a life where there is little evidence of the Spirit’s fruits (love, joy, peace, forbearance, kindness…..)?</a:t>
            </a:r>
          </a:p>
          <a:p>
            <a:pPr lvl="0" algn="ctr"/>
            <a:endParaRPr lang="en-US" sz="2800" dirty="0"/>
          </a:p>
          <a:p>
            <a:pPr lvl="0" algn="ctr"/>
            <a:r>
              <a:rPr lang="en-US" sz="2800" dirty="0"/>
              <a:t>Do you battle to spend time with God in prayer, in study? </a:t>
            </a:r>
          </a:p>
          <a:p>
            <a:pPr lvl="0" algn="ctr"/>
            <a:r>
              <a:rPr lang="en-US" sz="2200" dirty="0"/>
              <a:t>…………</a:t>
            </a:r>
          </a:p>
        </p:txBody>
      </p:sp>
    </p:spTree>
    <p:extLst>
      <p:ext uri="{BB962C8B-B14F-4D97-AF65-F5344CB8AC3E}">
        <p14:creationId xmlns:p14="http://schemas.microsoft.com/office/powerpoint/2010/main" val="3248222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52704-7846-4DC7-942F-39DAA2A96D9E}"/>
              </a:ext>
            </a:extLst>
          </p:cNvPr>
          <p:cNvSpPr/>
          <p:nvPr/>
        </p:nvSpPr>
        <p:spPr>
          <a:xfrm>
            <a:off x="-336331" y="1509424"/>
            <a:ext cx="9816662" cy="584775"/>
          </a:xfrm>
          <a:prstGeom prst="rect">
            <a:avLst/>
          </a:prstGeom>
        </p:spPr>
        <p:txBody>
          <a:bodyPr wrap="square">
            <a:spAutoFit/>
          </a:bodyPr>
          <a:lstStyle/>
          <a:p>
            <a:pPr algn="ctr"/>
            <a:r>
              <a:rPr lang="en-US" sz="3200" i="1" dirty="0"/>
              <a:t>4</a:t>
            </a:r>
            <a:r>
              <a:rPr lang="en-US" sz="3000" i="1" dirty="0"/>
              <a:t>. Celebration – </a:t>
            </a:r>
            <a:r>
              <a:rPr lang="en-AU" sz="3000" i="1" dirty="0"/>
              <a:t> Jesus is risen! I am up where I BELONG</a:t>
            </a:r>
            <a:endParaRPr lang="en-US" sz="3000" dirty="0"/>
          </a:p>
        </p:txBody>
      </p:sp>
      <p:sp>
        <p:nvSpPr>
          <p:cNvPr id="4" name="Rectangle 3">
            <a:extLst>
              <a:ext uri="{FF2B5EF4-FFF2-40B4-BE49-F238E27FC236}">
                <a16:creationId xmlns:a16="http://schemas.microsoft.com/office/drawing/2014/main" id="{A9B9CDFF-0E02-4D30-952B-33EAC7313F83}"/>
              </a:ext>
            </a:extLst>
          </p:cNvPr>
          <p:cNvSpPr/>
          <p:nvPr/>
        </p:nvSpPr>
        <p:spPr>
          <a:xfrm>
            <a:off x="126131" y="2219280"/>
            <a:ext cx="8912766" cy="458844"/>
          </a:xfrm>
          <a:prstGeom prst="rect">
            <a:avLst/>
          </a:prstGeom>
        </p:spPr>
        <p:txBody>
          <a:bodyPr wrap="square">
            <a:spAutoFit/>
          </a:bodyPr>
          <a:lstStyle/>
          <a:p>
            <a:pPr>
              <a:lnSpc>
                <a:spcPct val="115000"/>
              </a:lnSpc>
              <a:spcAft>
                <a:spcPts val="1000"/>
              </a:spcAft>
            </a:pPr>
            <a:endParaRPr lang="en-US" sz="2200" dirty="0"/>
          </a:p>
        </p:txBody>
      </p:sp>
      <p:sp>
        <p:nvSpPr>
          <p:cNvPr id="5" name="Rectangle 4">
            <a:extLst>
              <a:ext uri="{FF2B5EF4-FFF2-40B4-BE49-F238E27FC236}">
                <a16:creationId xmlns:a16="http://schemas.microsoft.com/office/drawing/2014/main" id="{A9F34EC2-F4B0-47F9-93DC-EEF69D8224A9}"/>
              </a:ext>
            </a:extLst>
          </p:cNvPr>
          <p:cNvSpPr/>
          <p:nvPr/>
        </p:nvSpPr>
        <p:spPr>
          <a:xfrm>
            <a:off x="283778" y="2531051"/>
            <a:ext cx="8639504" cy="1631216"/>
          </a:xfrm>
          <a:prstGeom prst="rect">
            <a:avLst/>
          </a:prstGeom>
        </p:spPr>
        <p:txBody>
          <a:bodyPr wrap="square">
            <a:spAutoFit/>
          </a:bodyPr>
          <a:lstStyle/>
          <a:p>
            <a:pPr algn="ctr"/>
            <a:endParaRPr lang="en-US" sz="2800" dirty="0"/>
          </a:p>
          <a:p>
            <a:pPr algn="ctr"/>
            <a:endParaRPr lang="en-US" sz="2800" dirty="0"/>
          </a:p>
          <a:p>
            <a:pPr algn="ctr"/>
            <a:r>
              <a:rPr lang="en-US" sz="4400" dirty="0"/>
              <a:t>Who is “god” in my life? </a:t>
            </a:r>
          </a:p>
        </p:txBody>
      </p:sp>
    </p:spTree>
    <p:extLst>
      <p:ext uri="{BB962C8B-B14F-4D97-AF65-F5344CB8AC3E}">
        <p14:creationId xmlns:p14="http://schemas.microsoft.com/office/powerpoint/2010/main" val="3398026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52704-7846-4DC7-942F-39DAA2A96D9E}"/>
              </a:ext>
            </a:extLst>
          </p:cNvPr>
          <p:cNvSpPr/>
          <p:nvPr/>
        </p:nvSpPr>
        <p:spPr>
          <a:xfrm>
            <a:off x="-336331" y="1509424"/>
            <a:ext cx="9816662" cy="584775"/>
          </a:xfrm>
          <a:prstGeom prst="rect">
            <a:avLst/>
          </a:prstGeom>
        </p:spPr>
        <p:txBody>
          <a:bodyPr wrap="square">
            <a:spAutoFit/>
          </a:bodyPr>
          <a:lstStyle/>
          <a:p>
            <a:pPr algn="ctr"/>
            <a:r>
              <a:rPr lang="en-US" sz="3200" i="1" dirty="0"/>
              <a:t>4</a:t>
            </a:r>
            <a:r>
              <a:rPr lang="en-US" sz="3000" i="1" dirty="0"/>
              <a:t>. Celebration – </a:t>
            </a:r>
            <a:r>
              <a:rPr lang="en-AU" sz="3000" i="1" dirty="0"/>
              <a:t> Jesus is risen! I am up where I BELONG</a:t>
            </a:r>
            <a:endParaRPr lang="en-US" sz="3000" dirty="0"/>
          </a:p>
        </p:txBody>
      </p:sp>
      <p:sp>
        <p:nvSpPr>
          <p:cNvPr id="4" name="Rectangle 3">
            <a:extLst>
              <a:ext uri="{FF2B5EF4-FFF2-40B4-BE49-F238E27FC236}">
                <a16:creationId xmlns:a16="http://schemas.microsoft.com/office/drawing/2014/main" id="{A9B9CDFF-0E02-4D30-952B-33EAC7313F83}"/>
              </a:ext>
            </a:extLst>
          </p:cNvPr>
          <p:cNvSpPr/>
          <p:nvPr/>
        </p:nvSpPr>
        <p:spPr>
          <a:xfrm>
            <a:off x="126131" y="2219280"/>
            <a:ext cx="8912766" cy="458844"/>
          </a:xfrm>
          <a:prstGeom prst="rect">
            <a:avLst/>
          </a:prstGeom>
        </p:spPr>
        <p:txBody>
          <a:bodyPr wrap="square">
            <a:spAutoFit/>
          </a:bodyPr>
          <a:lstStyle/>
          <a:p>
            <a:pPr>
              <a:lnSpc>
                <a:spcPct val="115000"/>
              </a:lnSpc>
              <a:spcAft>
                <a:spcPts val="1000"/>
              </a:spcAft>
            </a:pPr>
            <a:endParaRPr lang="en-US" sz="2200" dirty="0"/>
          </a:p>
        </p:txBody>
      </p:sp>
      <p:sp>
        <p:nvSpPr>
          <p:cNvPr id="5" name="Rectangle 4">
            <a:extLst>
              <a:ext uri="{FF2B5EF4-FFF2-40B4-BE49-F238E27FC236}">
                <a16:creationId xmlns:a16="http://schemas.microsoft.com/office/drawing/2014/main" id="{A9F34EC2-F4B0-47F9-93DC-EEF69D8224A9}"/>
              </a:ext>
            </a:extLst>
          </p:cNvPr>
          <p:cNvSpPr/>
          <p:nvPr/>
        </p:nvSpPr>
        <p:spPr>
          <a:xfrm>
            <a:off x="283778" y="2531051"/>
            <a:ext cx="8639504" cy="3046988"/>
          </a:xfrm>
          <a:prstGeom prst="rect">
            <a:avLst/>
          </a:prstGeom>
        </p:spPr>
        <p:txBody>
          <a:bodyPr wrap="square">
            <a:spAutoFit/>
          </a:bodyPr>
          <a:lstStyle/>
          <a:p>
            <a:endParaRPr lang="en-US" sz="2400" dirty="0"/>
          </a:p>
          <a:p>
            <a:pPr algn="ctr"/>
            <a:r>
              <a:rPr lang="en-US" sz="4400" dirty="0"/>
              <a:t>The current “god” has to die.</a:t>
            </a:r>
          </a:p>
          <a:p>
            <a:pPr algn="ctr"/>
            <a:endParaRPr lang="en-US" sz="2800" b="1" dirty="0"/>
          </a:p>
          <a:p>
            <a:r>
              <a:rPr lang="en-AU" sz="2400" dirty="0"/>
              <a:t>Colossians 2:6-7</a:t>
            </a:r>
          </a:p>
          <a:p>
            <a:r>
              <a:rPr lang="en-AU" sz="2400" dirty="0"/>
              <a:t>As you accepted Christ Jesus as your </a:t>
            </a:r>
            <a:r>
              <a:rPr lang="en-AU" sz="2400" b="1" dirty="0"/>
              <a:t>Lord</a:t>
            </a:r>
            <a:r>
              <a:rPr lang="en-AU" sz="2400" dirty="0"/>
              <a:t>, you must continue to follow him. Let your roots grow down into him, and let your lives be built on him.</a:t>
            </a:r>
            <a:endParaRPr lang="en-US" sz="2400" dirty="0"/>
          </a:p>
        </p:txBody>
      </p:sp>
    </p:spTree>
    <p:extLst>
      <p:ext uri="{BB962C8B-B14F-4D97-AF65-F5344CB8AC3E}">
        <p14:creationId xmlns:p14="http://schemas.microsoft.com/office/powerpoint/2010/main" val="224755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58BFB6-281C-4F33-B791-8E4A840E342C}"/>
              </a:ext>
            </a:extLst>
          </p:cNvPr>
          <p:cNvSpPr/>
          <p:nvPr/>
        </p:nvSpPr>
        <p:spPr>
          <a:xfrm>
            <a:off x="557048" y="2081048"/>
            <a:ext cx="8029904" cy="2862322"/>
          </a:xfrm>
          <a:prstGeom prst="rect">
            <a:avLst/>
          </a:prstGeom>
        </p:spPr>
        <p:txBody>
          <a:bodyPr wrap="square">
            <a:spAutoFit/>
          </a:bodyPr>
          <a:lstStyle/>
          <a:p>
            <a:pPr marL="742950" indent="-742950" algn="ctr">
              <a:buAutoNum type="arabicParenBoth"/>
            </a:pPr>
            <a:r>
              <a:rPr lang="en-US" sz="3600" i="1" dirty="0"/>
              <a:t>Resurrection account in Matthew 28</a:t>
            </a:r>
          </a:p>
          <a:p>
            <a:pPr marL="742950" indent="-742950" algn="ctr">
              <a:buAutoNum type="arabicParenBoth"/>
            </a:pPr>
            <a:endParaRPr lang="en-US" sz="3600" i="1" dirty="0"/>
          </a:p>
          <a:p>
            <a:pPr marL="742950" indent="-742950" algn="ctr">
              <a:buAutoNum type="arabicParenBoth"/>
            </a:pPr>
            <a:r>
              <a:rPr lang="en-US" sz="3600" i="1" dirty="0"/>
              <a:t>Four Perspectives on Resurrection Sunday</a:t>
            </a:r>
          </a:p>
          <a:p>
            <a:pPr marL="742950" indent="-742950" algn="ctr">
              <a:buAutoNum type="arabicParenBoth"/>
            </a:pPr>
            <a:endParaRPr lang="en-US" sz="3600" i="1" dirty="0"/>
          </a:p>
        </p:txBody>
      </p:sp>
    </p:spTree>
    <p:extLst>
      <p:ext uri="{BB962C8B-B14F-4D97-AF65-F5344CB8AC3E}">
        <p14:creationId xmlns:p14="http://schemas.microsoft.com/office/powerpoint/2010/main" val="402680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924447-B432-44A5-8258-6CE6CE78F856}"/>
              </a:ext>
            </a:extLst>
          </p:cNvPr>
          <p:cNvSpPr/>
          <p:nvPr/>
        </p:nvSpPr>
        <p:spPr>
          <a:xfrm>
            <a:off x="325823" y="1213948"/>
            <a:ext cx="8471336" cy="5109091"/>
          </a:xfrm>
          <a:prstGeom prst="rect">
            <a:avLst/>
          </a:prstGeom>
        </p:spPr>
        <p:txBody>
          <a:bodyPr wrap="square">
            <a:spAutoFit/>
          </a:bodyPr>
          <a:lstStyle/>
          <a:p>
            <a:pPr algn="ctr"/>
            <a:r>
              <a:rPr lang="en-AU" sz="4400" b="1" dirty="0">
                <a:solidFill>
                  <a:srgbClr val="FF0000"/>
                </a:solidFill>
              </a:rPr>
              <a:t>Matthew 28:1-20</a:t>
            </a:r>
          </a:p>
          <a:p>
            <a:endParaRPr lang="en-AU" dirty="0"/>
          </a:p>
          <a:p>
            <a:r>
              <a:rPr lang="en-AU" sz="2200" dirty="0"/>
              <a:t>After the Sabbath, at dawn on the first day of the week, Mary Magdalene and the other Mary went to look at the tomb.</a:t>
            </a:r>
          </a:p>
          <a:p>
            <a:r>
              <a:rPr lang="en-AU" sz="2200" dirty="0"/>
              <a:t>2 There was a violent earthquake, for an angel of the Lord came down from heaven and, going to the tomb, rolled back the stone and sat on it. 3 His appearance was like lightning, and his clothes were white as snow. 4 The guards were so afraid of him that they shook and became like dead men.</a:t>
            </a:r>
          </a:p>
          <a:p>
            <a:r>
              <a:rPr lang="en-AU" sz="2200" dirty="0"/>
              <a:t>5 The angel said to the women, “Do not be afraid, for I know that you are looking for Jesus, who was crucified. 6 He is not here; he has risen, just as he said. Come and see the place where he lay. 7 Then go quickly and tell his disciples: ‘He has risen from the dead and is going ahead of you into Galilee. There you will see him.’ Now I have told you.”</a:t>
            </a:r>
          </a:p>
        </p:txBody>
      </p:sp>
    </p:spTree>
    <p:extLst>
      <p:ext uri="{BB962C8B-B14F-4D97-AF65-F5344CB8AC3E}">
        <p14:creationId xmlns:p14="http://schemas.microsoft.com/office/powerpoint/2010/main" val="1551619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924447-B432-44A5-8258-6CE6CE78F856}"/>
              </a:ext>
            </a:extLst>
          </p:cNvPr>
          <p:cNvSpPr/>
          <p:nvPr/>
        </p:nvSpPr>
        <p:spPr>
          <a:xfrm>
            <a:off x="304804" y="1240233"/>
            <a:ext cx="8618482" cy="5170646"/>
          </a:xfrm>
          <a:prstGeom prst="rect">
            <a:avLst/>
          </a:prstGeom>
        </p:spPr>
        <p:txBody>
          <a:bodyPr wrap="square">
            <a:spAutoFit/>
          </a:bodyPr>
          <a:lstStyle/>
          <a:p>
            <a:r>
              <a:rPr lang="en-AU" sz="2200" dirty="0"/>
              <a:t>8-10 The women, deep in wonder and full of joy, lost no time in leaving the tomb. They ran to tell the disciples. Then Jesus met them, stopping them in their tracks. “Good morning!” he said. They fell to their knees, embraced his feet, and worshiped him. Jesus said, “You’re holding on to me for dear life! Don’t be frightened like that. Go tell my brothers that they are to go to Galilee, and that I’ll meet them there.”</a:t>
            </a:r>
          </a:p>
          <a:p>
            <a:r>
              <a:rPr lang="en-AU" sz="2200" dirty="0"/>
              <a:t>11-15 Meanwhile, the guards had scattered, but a few of them went into the city and told the high priests everything that had happened. They called a meeting of the religious leaders and came up with a plan: They took a large sum of money and gave it to the soldiers, bribing them to say, “His disciples came in the night and stole the body while we were sleeping.” They assured them, “If the governor hears about your sleeping on duty, we will make sure you don’t get blamed.” The soldiers took the bribe and did as they were told. That story, cooked up in the Jewish High Council, is still going around.</a:t>
            </a:r>
          </a:p>
        </p:txBody>
      </p:sp>
    </p:spTree>
    <p:extLst>
      <p:ext uri="{BB962C8B-B14F-4D97-AF65-F5344CB8AC3E}">
        <p14:creationId xmlns:p14="http://schemas.microsoft.com/office/powerpoint/2010/main" val="11105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924447-B432-44A5-8258-6CE6CE78F856}"/>
              </a:ext>
            </a:extLst>
          </p:cNvPr>
          <p:cNvSpPr/>
          <p:nvPr/>
        </p:nvSpPr>
        <p:spPr>
          <a:xfrm>
            <a:off x="294300" y="2136338"/>
            <a:ext cx="8597452" cy="3477875"/>
          </a:xfrm>
          <a:prstGeom prst="rect">
            <a:avLst/>
          </a:prstGeom>
        </p:spPr>
        <p:txBody>
          <a:bodyPr wrap="square">
            <a:spAutoFit/>
          </a:bodyPr>
          <a:lstStyle/>
          <a:p>
            <a:r>
              <a:rPr lang="en-AU" sz="2200" dirty="0"/>
              <a:t>16-17 Meanwhile, the eleven disciples were on their way to Galilee, headed for the mountain Jesus had set for their reunion. The moment they saw him they worshiped him. Some, though, held back, not sure about worship, about risking themselves totally.</a:t>
            </a:r>
          </a:p>
          <a:p>
            <a:r>
              <a:rPr lang="en-AU" sz="2200" dirty="0"/>
              <a:t>18-20 Jesus, undeterred, went right ahead and gave his charge: “God authorized and commanded me to commission you: Go out and train everyone you meet, far and near, in this way of life, marking them by baptism in the threefold name: Father, Son, and Holy Spirit. Then instruct them in the practice of all I have commanded you. I’ll be with you as you do this, day after day after day, right up to the end of the age.”</a:t>
            </a:r>
          </a:p>
        </p:txBody>
      </p:sp>
    </p:spTree>
    <p:extLst>
      <p:ext uri="{BB962C8B-B14F-4D97-AF65-F5344CB8AC3E}">
        <p14:creationId xmlns:p14="http://schemas.microsoft.com/office/powerpoint/2010/main" val="296062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1CA0B9-1D31-4132-BF04-B2AEB0D505FF}"/>
              </a:ext>
            </a:extLst>
          </p:cNvPr>
          <p:cNvSpPr/>
          <p:nvPr/>
        </p:nvSpPr>
        <p:spPr>
          <a:xfrm>
            <a:off x="84082" y="1170407"/>
            <a:ext cx="8923283" cy="5201424"/>
          </a:xfrm>
          <a:prstGeom prst="rect">
            <a:avLst/>
          </a:prstGeom>
        </p:spPr>
        <p:txBody>
          <a:bodyPr wrap="square">
            <a:spAutoFit/>
          </a:bodyPr>
          <a:lstStyle/>
          <a:p>
            <a:pPr algn="ctr"/>
            <a:r>
              <a:rPr lang="en-AU" sz="2800" dirty="0">
                <a:solidFill>
                  <a:srgbClr val="323232"/>
                </a:solidFill>
              </a:rPr>
              <a:t>Christmas</a:t>
            </a:r>
          </a:p>
          <a:p>
            <a:r>
              <a:rPr lang="en-AU" sz="2200" dirty="0">
                <a:solidFill>
                  <a:srgbClr val="545657"/>
                </a:solidFill>
              </a:rPr>
              <a:t>Christmas is when the story starts. </a:t>
            </a:r>
          </a:p>
          <a:p>
            <a:endParaRPr lang="en-AU" sz="2200" dirty="0">
              <a:solidFill>
                <a:srgbClr val="545657"/>
              </a:solidFill>
            </a:endParaRPr>
          </a:p>
          <a:p>
            <a:pPr algn="ctr"/>
            <a:r>
              <a:rPr lang="en-AU" sz="2800" dirty="0">
                <a:solidFill>
                  <a:srgbClr val="323232"/>
                </a:solidFill>
              </a:rPr>
              <a:t>Good Friday</a:t>
            </a:r>
          </a:p>
          <a:p>
            <a:r>
              <a:rPr lang="en-AU" sz="2200" dirty="0">
                <a:solidFill>
                  <a:srgbClr val="545657"/>
                </a:solidFill>
              </a:rPr>
              <a:t>The first phase in our redemption. Jesus stepped in as our substitute to pay our fine—all so that we could be reconciled with God the Father. </a:t>
            </a:r>
          </a:p>
          <a:p>
            <a:endParaRPr lang="en-AU" sz="2200" dirty="0">
              <a:solidFill>
                <a:srgbClr val="545657"/>
              </a:solidFill>
            </a:endParaRPr>
          </a:p>
          <a:p>
            <a:pPr algn="ctr"/>
            <a:r>
              <a:rPr lang="en-AU" sz="2800" dirty="0">
                <a:solidFill>
                  <a:srgbClr val="323232"/>
                </a:solidFill>
              </a:rPr>
              <a:t>Resurrection Sunday</a:t>
            </a:r>
          </a:p>
          <a:p>
            <a:r>
              <a:rPr lang="en-AU" sz="2200" dirty="0">
                <a:solidFill>
                  <a:srgbClr val="545657"/>
                </a:solidFill>
              </a:rPr>
              <a:t>When Jesus resurrected from death. Since he overcame death, we have reason to believe he can do the same for us. </a:t>
            </a:r>
          </a:p>
          <a:p>
            <a:endParaRPr lang="en-AU" sz="2200" dirty="0">
              <a:solidFill>
                <a:srgbClr val="545657"/>
              </a:solidFill>
            </a:endParaRPr>
          </a:p>
          <a:p>
            <a:pPr algn="ctr"/>
            <a:r>
              <a:rPr lang="en-AU" sz="2800" dirty="0">
                <a:solidFill>
                  <a:srgbClr val="323232"/>
                </a:solidFill>
              </a:rPr>
              <a:t>Pentecost</a:t>
            </a:r>
          </a:p>
          <a:p>
            <a:r>
              <a:rPr lang="en-AU" sz="2200" dirty="0">
                <a:solidFill>
                  <a:srgbClr val="545657"/>
                </a:solidFill>
              </a:rPr>
              <a:t>The beginning of a new story. Fifty days after Easter Sunday, the Holy Spirit descends upon the Apostles and other followers of Jesus in Jerusalem</a:t>
            </a:r>
            <a:endParaRPr lang="en-AU" sz="2200" b="0" i="0" dirty="0">
              <a:solidFill>
                <a:srgbClr val="545657"/>
              </a:solidFill>
              <a:effectLst/>
            </a:endParaRPr>
          </a:p>
        </p:txBody>
      </p:sp>
    </p:spTree>
    <p:extLst>
      <p:ext uri="{BB962C8B-B14F-4D97-AF65-F5344CB8AC3E}">
        <p14:creationId xmlns:p14="http://schemas.microsoft.com/office/powerpoint/2010/main" val="540105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A0A8DC-1085-41F4-AAA1-25ED7C662F1E}"/>
              </a:ext>
            </a:extLst>
          </p:cNvPr>
          <p:cNvSpPr txBox="1"/>
          <p:nvPr/>
        </p:nvSpPr>
        <p:spPr>
          <a:xfrm>
            <a:off x="126130" y="1618601"/>
            <a:ext cx="9017870" cy="4278094"/>
          </a:xfrm>
          <a:prstGeom prst="rect">
            <a:avLst/>
          </a:prstGeom>
          <a:noFill/>
        </p:spPr>
        <p:txBody>
          <a:bodyPr wrap="square" rtlCol="0">
            <a:spAutoFit/>
          </a:bodyPr>
          <a:lstStyle/>
          <a:p>
            <a:pPr algn="ctr"/>
            <a:endParaRPr lang="en-AU" sz="3000" dirty="0"/>
          </a:p>
          <a:p>
            <a:pPr algn="ctr"/>
            <a:r>
              <a:rPr lang="en-AU" sz="3000" dirty="0"/>
              <a:t>Accepting Christmas doesn’t make you a Christian. </a:t>
            </a:r>
          </a:p>
          <a:p>
            <a:pPr algn="ctr"/>
            <a:endParaRPr lang="en-AU" sz="3000" dirty="0"/>
          </a:p>
          <a:p>
            <a:pPr algn="ctr"/>
            <a:r>
              <a:rPr lang="en-AU" sz="3000" dirty="0"/>
              <a:t>But Easter is a different story.</a:t>
            </a:r>
          </a:p>
          <a:p>
            <a:pPr algn="ctr"/>
            <a:endParaRPr lang="en-AU" sz="3000" dirty="0"/>
          </a:p>
          <a:p>
            <a:pPr algn="ctr"/>
            <a:r>
              <a:rPr lang="en-US" sz="3000" dirty="0"/>
              <a:t>It sets Christianity apart from all other religions. </a:t>
            </a:r>
          </a:p>
          <a:p>
            <a:pPr algn="ctr"/>
            <a:endParaRPr lang="en-US" sz="3000" dirty="0"/>
          </a:p>
          <a:p>
            <a:pPr algn="ctr"/>
            <a:r>
              <a:rPr lang="en-US" sz="3000" dirty="0"/>
              <a:t>It sits at the heart of our Christian faith.</a:t>
            </a:r>
          </a:p>
          <a:p>
            <a:pPr algn="ctr"/>
            <a:endParaRPr lang="en-US" sz="3200" dirty="0"/>
          </a:p>
        </p:txBody>
      </p:sp>
    </p:spTree>
    <p:extLst>
      <p:ext uri="{BB962C8B-B14F-4D97-AF65-F5344CB8AC3E}">
        <p14:creationId xmlns:p14="http://schemas.microsoft.com/office/powerpoint/2010/main" val="134948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B52704-7846-4DC7-942F-39DAA2A96D9E}"/>
              </a:ext>
            </a:extLst>
          </p:cNvPr>
          <p:cNvSpPr/>
          <p:nvPr/>
        </p:nvSpPr>
        <p:spPr>
          <a:xfrm>
            <a:off x="241739" y="1509424"/>
            <a:ext cx="8902262" cy="4308872"/>
          </a:xfrm>
          <a:prstGeom prst="rect">
            <a:avLst/>
          </a:prstGeom>
        </p:spPr>
        <p:txBody>
          <a:bodyPr wrap="square">
            <a:spAutoFit/>
          </a:bodyPr>
          <a:lstStyle/>
          <a:p>
            <a:pPr algn="ctr"/>
            <a:r>
              <a:rPr lang="en-US" sz="4400" b="1" dirty="0">
                <a:solidFill>
                  <a:srgbClr val="FF0000"/>
                </a:solidFill>
              </a:rPr>
              <a:t>Four perspectives of Easter</a:t>
            </a:r>
          </a:p>
          <a:p>
            <a:pPr algn="ctr"/>
            <a:endParaRPr lang="en-US" sz="4400" b="1" dirty="0">
              <a:solidFill>
                <a:srgbClr val="FF0000"/>
              </a:solidFill>
            </a:endParaRPr>
          </a:p>
          <a:p>
            <a:pPr lvl="0"/>
            <a:endParaRPr lang="en-US" dirty="0"/>
          </a:p>
          <a:p>
            <a:pPr marL="284163" lvl="0" indent="-284163">
              <a:buFont typeface="+mj-lt"/>
              <a:buAutoNum type="arabicPeriod"/>
            </a:pPr>
            <a:r>
              <a:rPr lang="en-US" sz="2400" dirty="0"/>
              <a:t>The </a:t>
            </a:r>
            <a:r>
              <a:rPr lang="en-US" sz="2400" b="1" dirty="0">
                <a:solidFill>
                  <a:srgbClr val="FF0000"/>
                </a:solidFill>
              </a:rPr>
              <a:t>history</a:t>
            </a:r>
            <a:r>
              <a:rPr lang="en-US" sz="2400" dirty="0"/>
              <a:t> of Easter – Did it really happen?</a:t>
            </a:r>
          </a:p>
          <a:p>
            <a:pPr marL="284163" lvl="0" indent="-284163">
              <a:buFont typeface="+mj-lt"/>
              <a:buAutoNum type="arabicPeriod"/>
            </a:pPr>
            <a:endParaRPr lang="en-US" sz="2400" dirty="0"/>
          </a:p>
          <a:p>
            <a:pPr marL="284163" lvl="0" indent="-284163">
              <a:buFont typeface="+mj-lt"/>
              <a:buAutoNum type="arabicPeriod"/>
            </a:pPr>
            <a:r>
              <a:rPr lang="en-US" sz="2400" dirty="0"/>
              <a:t>The </a:t>
            </a:r>
            <a:r>
              <a:rPr lang="en-US" sz="2400" b="1" dirty="0">
                <a:solidFill>
                  <a:srgbClr val="FF0000"/>
                </a:solidFill>
              </a:rPr>
              <a:t>theology</a:t>
            </a:r>
            <a:r>
              <a:rPr lang="en-US" sz="2400" dirty="0"/>
              <a:t> of Easter – Jesus is risen. He is up where he belongs.</a:t>
            </a:r>
          </a:p>
          <a:p>
            <a:pPr marL="284163" lvl="0" indent="-284163">
              <a:buFont typeface="+mj-lt"/>
              <a:buAutoNum type="arabicPeriod"/>
            </a:pPr>
            <a:endParaRPr lang="en-US" sz="2400" dirty="0"/>
          </a:p>
          <a:p>
            <a:pPr marL="284163" lvl="0" indent="-284163">
              <a:buFont typeface="+mj-lt"/>
              <a:buAutoNum type="arabicPeriod"/>
            </a:pPr>
            <a:r>
              <a:rPr lang="en-US" sz="2400" dirty="0"/>
              <a:t>The </a:t>
            </a:r>
            <a:r>
              <a:rPr lang="en-US" sz="2400" b="1" dirty="0">
                <a:solidFill>
                  <a:srgbClr val="FF0000"/>
                </a:solidFill>
              </a:rPr>
              <a:t>hope</a:t>
            </a:r>
            <a:r>
              <a:rPr lang="en-US" sz="2400" dirty="0"/>
              <a:t> of Easter – Jesus is risen! We </a:t>
            </a:r>
            <a:r>
              <a:rPr lang="en-US" sz="2400" b="1" i="1" dirty="0"/>
              <a:t>can</a:t>
            </a:r>
            <a:r>
              <a:rPr lang="en-US" sz="2400" dirty="0"/>
              <a:t> be up where we belong!</a:t>
            </a:r>
          </a:p>
          <a:p>
            <a:pPr marL="284163" lvl="0" indent="-284163">
              <a:buFont typeface="+mj-lt"/>
              <a:buAutoNum type="arabicPeriod"/>
            </a:pPr>
            <a:endParaRPr lang="en-US" sz="2400" dirty="0"/>
          </a:p>
          <a:p>
            <a:pPr marL="284163" lvl="0" indent="-284163">
              <a:buFont typeface="+mj-lt"/>
              <a:buAutoNum type="arabicPeriod"/>
            </a:pPr>
            <a:r>
              <a:rPr lang="en-US" sz="2400" dirty="0"/>
              <a:t>The </a:t>
            </a:r>
            <a:r>
              <a:rPr lang="en-US" sz="2400" b="1" dirty="0">
                <a:solidFill>
                  <a:srgbClr val="FF0000"/>
                </a:solidFill>
              </a:rPr>
              <a:t>celebration</a:t>
            </a:r>
            <a:r>
              <a:rPr lang="en-US" sz="2400" dirty="0"/>
              <a:t> of Easter – Jesus is risen!</a:t>
            </a:r>
            <a:r>
              <a:rPr lang="en-US" sz="2400" b="1" i="1" dirty="0"/>
              <a:t> I am </a:t>
            </a:r>
            <a:r>
              <a:rPr lang="en-US" sz="2400" dirty="0"/>
              <a:t>up where I belong!</a:t>
            </a:r>
          </a:p>
        </p:txBody>
      </p:sp>
    </p:spTree>
    <p:extLst>
      <p:ext uri="{BB962C8B-B14F-4D97-AF65-F5344CB8AC3E}">
        <p14:creationId xmlns:p14="http://schemas.microsoft.com/office/powerpoint/2010/main" val="12328479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675</TotalTime>
  <Words>1629</Words>
  <Application>Microsoft Office PowerPoint</Application>
  <PresentationFormat>Overhead</PresentationFormat>
  <Paragraphs>131</Paragraphs>
  <Slides>27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Algerian</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Keep</dc:creator>
  <cp:lastModifiedBy>Philip Adams</cp:lastModifiedBy>
  <cp:revision>80</cp:revision>
  <cp:lastPrinted>2020-04-11T21:56:04Z</cp:lastPrinted>
  <dcterms:created xsi:type="dcterms:W3CDTF">2020-01-02T02:47:28Z</dcterms:created>
  <dcterms:modified xsi:type="dcterms:W3CDTF">2020-04-11T22:00:30Z</dcterms:modified>
</cp:coreProperties>
</file>